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media/media1.mp4" ContentType="video/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Region 1</c:v>
                </c:pt>
              </c:strCache>
            </c:strRef>
          </c:tx>
          <c:spPr>
            <a:solidFill>
              <a:srgbClr val="52585F"/>
            </a:solidFill>
            <a:ln w="12700" cap="flat">
              <a:noFill/>
              <a:miter lim="400000"/>
            </a:ln>
            <a:effectLst/>
          </c:spPr>
          <c:explosion val="0"/>
          <c:dPt>
            <c:idx val="0"/>
            <c:explosion val="0"/>
            <c:spPr>
              <a:solidFill>
                <a:srgbClr val="52585F"/>
              </a:solidFill>
              <a:ln w="12700" cap="flat">
                <a:noFill/>
                <a:miter lim="400000"/>
              </a:ln>
              <a:effectLst/>
            </c:spPr>
          </c:dPt>
          <c:dPt>
            <c:idx val="1"/>
            <c:explosion val="0"/>
            <c:spPr>
              <a:solidFill>
                <a:srgbClr val="798089"/>
              </a:solidFill>
              <a:ln w="12700" cap="flat">
                <a:noFill/>
                <a:miter lim="400000"/>
              </a:ln>
              <a:effectLst/>
            </c:spPr>
          </c:dPt>
          <c:dLbls>
            <c:dLbl>
              <c:idx val="0"/>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dLbl>
              <c:idx val="1"/>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April</c:v>
                </c:pt>
                <c:pt idx="1">
                  <c:v>May</c:v>
                </c:pt>
              </c:strCache>
            </c:strRef>
          </c:cat>
          <c:val>
            <c:numRef>
              <c:f>Sheet1!$B$2:$C$2</c:f>
              <c:numCache>
                <c:ptCount val="2"/>
                <c:pt idx="0">
                  <c:v>75.000000</c:v>
                </c:pt>
                <c:pt idx="1">
                  <c:v>15.000000</c:v>
                </c:pt>
              </c:numCache>
            </c:numRef>
          </c:val>
        </c:ser>
        <c:firstSliceAng val="0"/>
        <c:holeSize val="75"/>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Region 1</c:v>
                </c:pt>
              </c:strCache>
            </c:strRef>
          </c:tx>
          <c:spPr>
            <a:solidFill>
              <a:srgbClr val="52585F"/>
            </a:solidFill>
            <a:ln w="12700" cap="flat">
              <a:noFill/>
              <a:miter lim="400000"/>
            </a:ln>
            <a:effectLst/>
          </c:spPr>
          <c:explosion val="0"/>
          <c:dPt>
            <c:idx val="0"/>
            <c:explosion val="0"/>
            <c:spPr>
              <a:solidFill>
                <a:srgbClr val="52585F"/>
              </a:solidFill>
              <a:ln w="12700" cap="flat">
                <a:noFill/>
                <a:miter lim="400000"/>
              </a:ln>
              <a:effectLst/>
            </c:spPr>
          </c:dPt>
          <c:dPt>
            <c:idx val="1"/>
            <c:explosion val="0"/>
            <c:spPr>
              <a:solidFill>
                <a:srgbClr val="798089"/>
              </a:solidFill>
              <a:ln w="12700" cap="flat">
                <a:noFill/>
                <a:miter lim="400000"/>
              </a:ln>
              <a:effectLst/>
            </c:spPr>
          </c:dPt>
          <c:dLbls>
            <c:dLbl>
              <c:idx val="0"/>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dLbl>
              <c:idx val="1"/>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April</c:v>
                </c:pt>
                <c:pt idx="1">
                  <c:v>May</c:v>
                </c:pt>
              </c:strCache>
            </c:strRef>
          </c:cat>
          <c:val>
            <c:numRef>
              <c:f>Sheet1!$B$2:$C$2</c:f>
              <c:numCache>
                <c:ptCount val="2"/>
                <c:pt idx="0">
                  <c:v>55.000000</c:v>
                </c:pt>
                <c:pt idx="1">
                  <c:v>45.000000</c:v>
                </c:pt>
              </c:numCache>
            </c:numRef>
          </c:val>
        </c:ser>
        <c:firstSliceAng val="0"/>
        <c:holeSize val="75"/>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Region 1</c:v>
                </c:pt>
              </c:strCache>
            </c:strRef>
          </c:tx>
          <c:spPr>
            <a:solidFill>
              <a:srgbClr val="52585F"/>
            </a:solidFill>
            <a:ln w="12700" cap="flat">
              <a:noFill/>
              <a:miter lim="400000"/>
            </a:ln>
            <a:effectLst/>
          </c:spPr>
          <c:explosion val="0"/>
          <c:dPt>
            <c:idx val="0"/>
            <c:explosion val="0"/>
            <c:spPr>
              <a:solidFill>
                <a:srgbClr val="52585F"/>
              </a:solidFill>
              <a:ln w="12700" cap="flat">
                <a:noFill/>
                <a:miter lim="400000"/>
              </a:ln>
              <a:effectLst/>
            </c:spPr>
          </c:dPt>
          <c:dPt>
            <c:idx val="1"/>
            <c:explosion val="0"/>
            <c:spPr>
              <a:solidFill>
                <a:srgbClr val="798089"/>
              </a:solidFill>
              <a:ln w="12700" cap="flat">
                <a:noFill/>
                <a:miter lim="400000"/>
              </a:ln>
              <a:effectLst/>
            </c:spPr>
          </c:dPt>
          <c:dLbls>
            <c:dLbl>
              <c:idx val="0"/>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dLbl>
              <c:idx val="1"/>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dLbl>
            <c:numFmt formatCode="#,##0%" sourceLinked="0"/>
            <c:txPr>
              <a:bodyPr/>
              <a:lstStyle/>
              <a:p>
                <a:pPr>
                  <a:defRPr b="0" i="0" strike="noStrike" sz="5000" u="none">
                    <a:solidFill>
                      <a:srgbClr val="000000"/>
                    </a:solidFill>
                    <a:latin typeface="Helvetica Neue"/>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April</c:v>
                </c:pt>
                <c:pt idx="1">
                  <c:v>May</c:v>
                </c:pt>
              </c:strCache>
            </c:strRef>
          </c:cat>
          <c:val>
            <c:numRef>
              <c:f>Sheet1!$B$2:$C$2</c:f>
              <c:numCache>
                <c:ptCount val="2"/>
                <c:pt idx="0">
                  <c:v>46.000000</c:v>
                </c:pt>
                <c:pt idx="1">
                  <c:v>54.000000</c:v>
                </c:pt>
              </c:numCache>
            </c:numRef>
          </c:val>
        </c:ser>
        <c:firstSliceAng val="0"/>
        <c:holeSize val="75"/>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4" name="Shape 184"/>
          <p:cNvSpPr/>
          <p:nvPr>
            <p:ph type="sldImg"/>
          </p:nvPr>
        </p:nvSpPr>
        <p:spPr>
          <a:xfrm>
            <a:off x="1143000" y="685800"/>
            <a:ext cx="4572000" cy="3429000"/>
          </a:xfrm>
          <a:prstGeom prst="rect">
            <a:avLst/>
          </a:prstGeom>
        </p:spPr>
        <p:txBody>
          <a:bodyPr/>
          <a:lstStyle/>
          <a:p>
            <a:pPr/>
          </a:p>
        </p:txBody>
      </p:sp>
      <p:sp>
        <p:nvSpPr>
          <p:cNvPr id="185" name="Shape 18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defTabSz="914216">
              <a:lnSpc>
                <a:spcPct val="100000"/>
              </a:lnSpc>
              <a:defRPr sz="1800">
                <a:latin typeface="Helvetica"/>
                <a:ea typeface="Helvetica"/>
                <a:cs typeface="Helvetica"/>
                <a:sym typeface="Helvetica"/>
              </a:defRPr>
            </a:pPr>
            <a:r>
              <a:t>AI - ChatGPT - AI Assistant Coding Schalgwort Bingo, aber die Themen schlagen immer mehr und mehr auf in der Industrie und auch beispielsweise bei mir in der Firma.</a:t>
            </a:r>
          </a:p>
          <a:p>
            <a:pPr defTabSz="914216">
              <a:lnSpc>
                <a:spcPct val="100000"/>
              </a:lnSpc>
              <a:defRPr sz="1800">
                <a:latin typeface="Helvetica"/>
                <a:ea typeface="Helvetica"/>
                <a:cs typeface="Helvetica"/>
                <a:sym typeface="Helvetica"/>
              </a:defRPr>
            </a:pPr>
            <a:r>
              <a:t>Um meinen Alltag zu vereinfachen und die Qualität zu verbessern ist gerade AI Assistant Coding sehr attraktiv für mich als Entwickler.</a:t>
            </a:r>
          </a:p>
          <a:p>
            <a:pPr defTabSz="914216">
              <a:lnSpc>
                <a:spcPct val="100000"/>
              </a:lnSpc>
              <a:defRPr sz="1800">
                <a:latin typeface="Helvetica"/>
                <a:ea typeface="Helvetica"/>
                <a:cs typeface="Helvetica"/>
                <a:sym typeface="Helvetica"/>
              </a:defRPr>
            </a:pPr>
            <a:r>
              <a:t>Es soll die Softwareentwicklung revolutionieren und damit dem Entwickler das leben Leichter machen und boilerplate tasks abnehmen.</a:t>
            </a:r>
          </a:p>
          <a:p>
            <a:pPr defTabSz="914216">
              <a:lnSpc>
                <a:spcPct val="100000"/>
              </a:lnSpc>
              <a:defRPr sz="1800">
                <a:latin typeface="Helvetica"/>
                <a:ea typeface="Helvetica"/>
                <a:cs typeface="Helvetica"/>
                <a:sym typeface="Helvetica"/>
              </a:defRPr>
            </a:pPr>
            <a:r>
              <a:t>Aber auch Neulingen den Einstieg erreichen und Studenten Supporten</a:t>
            </a:r>
          </a:p>
          <a:p>
            <a:pPr defTabSz="914216">
              <a:lnSpc>
                <a:spcPct val="100000"/>
              </a:lnSpc>
              <a:defRPr sz="1800">
                <a:latin typeface="Helvetica"/>
                <a:ea typeface="Helvetica"/>
                <a:cs typeface="Helvetica"/>
                <a:sym typeface="Helvetica"/>
              </a:defRPr>
            </a:pPr>
          </a:p>
          <a:p>
            <a:pPr defTabSz="914216">
              <a:lnSpc>
                <a:spcPct val="100000"/>
              </a:lnSpc>
              <a:defRPr sz="1800">
                <a:latin typeface="Helvetica"/>
                <a:ea typeface="Helvetica"/>
                <a:cs typeface="Helvetica"/>
                <a:sym typeface="Helvetica"/>
              </a:defRPr>
            </a:pPr>
          </a:p>
          <a:p>
            <a:pPr defTabSz="914216">
              <a:lnSpc>
                <a:spcPct val="100000"/>
              </a:lnSpc>
              <a:defRPr sz="1800">
                <a:latin typeface="Helvetica"/>
                <a:ea typeface="Helvetica"/>
                <a:cs typeface="Helvetica"/>
                <a:sym typeface="Helvetica"/>
              </a:defRPr>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defRPr b="1"/>
            </a:pPr>
            <a:r>
              <a:t>Copyright</a:t>
            </a:r>
          </a:p>
          <a:p>
            <a:pPr>
              <a:defRPr b="1" sz="1500"/>
            </a:pPr>
            <a:r>
              <a:t>Github - Code kann aus geschützten repos stammen. Microsoft übernimmt aber die Haftung und es gibt filter</a:t>
            </a:r>
          </a:p>
          <a:p>
            <a:pPr>
              <a:defRPr b="1" sz="1500"/>
            </a:pPr>
            <a:r>
              <a:t>Risiko für Marke </a:t>
            </a:r>
          </a:p>
          <a:p>
            <a:pPr>
              <a:defRPr b="1" sz="1500"/>
            </a:pPr>
            <a:r>
              <a:t>Tabnine - Trainiert auf licensed code</a:t>
            </a:r>
          </a:p>
          <a:p>
            <a:pPr>
              <a:defRPr b="1" sz="1500"/>
            </a:pPr>
          </a:p>
          <a:p>
            <a:pPr>
              <a:defRPr b="1"/>
            </a:pPr>
            <a:r>
              <a:t>Security</a:t>
            </a:r>
          </a:p>
          <a:p>
            <a:pPr>
              <a:defRPr b="1" sz="1500"/>
            </a:pPr>
            <a:r>
              <a:t>Github - Code wird hochgeladen. Bei Enterprise inmemory</a:t>
            </a:r>
          </a:p>
          <a:p>
            <a:pPr>
              <a:defRPr b="1" sz="1500"/>
            </a:pPr>
            <a:r>
              <a:t>Tabnine - Code wird ggf. in cloud hochgeladen aber volle Kontrolle durch Kunden - Local gar keine Verarbeitung</a:t>
            </a:r>
          </a:p>
          <a:p>
            <a:pPr>
              <a:defRPr b="1" sz="1500"/>
            </a:pPr>
          </a:p>
          <a:p>
            <a:pPr>
              <a:defRPr b="1"/>
            </a:pPr>
            <a:r>
              <a:t>Kontrolle</a:t>
            </a:r>
          </a:p>
          <a:p>
            <a:pPr>
              <a:defRPr b="1" sz="1500"/>
            </a:pPr>
            <a:r>
              <a:t>Github Copilot gibts NUR in der Cloud außerhalb der eigenen Kontrolle</a:t>
            </a:r>
          </a:p>
          <a:p>
            <a:pPr>
              <a:defRPr b="1" sz="1500"/>
            </a:pPr>
            <a:r>
              <a:t>Tabnine auch local oder selfhosted (Nur in enterprise)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defTabSz="914216">
              <a:lnSpc>
                <a:spcPct val="100000"/>
              </a:lnSpc>
              <a:defRPr sz="2400">
                <a:latin typeface="Helvetica"/>
                <a:ea typeface="Helvetica"/>
                <a:cs typeface="Helvetica"/>
                <a:sym typeface="Helvetica"/>
              </a:defRPr>
            </a:pPr>
            <a:r>
              <a:t>Dokumentation + Github Commit Messages - PR Sachen nur Ent</a:t>
            </a:r>
          </a:p>
          <a:p>
            <a:pPr defTabSz="914216">
              <a:lnSpc>
                <a:spcPct val="100000"/>
              </a:lnSpc>
              <a:defRPr sz="2400">
                <a:latin typeface="Helvetica"/>
                <a:ea typeface="Helvetica"/>
                <a:cs typeface="Helvetica"/>
                <a:sym typeface="Helvetica"/>
              </a:defRPr>
            </a:pPr>
            <a:r>
              <a:t>Test Generierung aber eher weniger tiefe Fachlichkeit/Edgecases</a:t>
            </a:r>
          </a:p>
          <a:p>
            <a:pPr defTabSz="914216">
              <a:lnSpc>
                <a:spcPct val="100000"/>
              </a:lnSpc>
              <a:defRPr sz="2400">
                <a:latin typeface="Helvetica"/>
                <a:ea typeface="Helvetica"/>
                <a:cs typeface="Helvetica"/>
                <a:sym typeface="Helvetica"/>
              </a:defRPr>
            </a:pPr>
            <a:r>
              <a:t>Coop: vorschläge Gleichen sich an firma interna an</a:t>
            </a:r>
          </a:p>
          <a:p>
            <a:pPr defTabSz="914216">
              <a:lnSpc>
                <a:spcPct val="100000"/>
              </a:lnSpc>
              <a:defRPr sz="2400">
                <a:latin typeface="Helvetica"/>
                <a:ea typeface="Helvetica"/>
                <a:cs typeface="Helvetica"/>
                <a:sym typeface="Helvetica"/>
              </a:defRPr>
            </a:pPr>
          </a:p>
          <a:p>
            <a:pPr defTabSz="914216">
              <a:lnSpc>
                <a:spcPct val="100000"/>
              </a:lnSpc>
              <a:defRPr sz="2400">
                <a:latin typeface="Helvetica"/>
                <a:ea typeface="Helvetica"/>
                <a:cs typeface="Helvetica"/>
                <a:sym typeface="Helvetica"/>
              </a:defRPr>
            </a:pPr>
            <a:r>
              <a:t>Tabnine:</a:t>
            </a:r>
          </a:p>
          <a:p>
            <a:pPr defTabSz="914216">
              <a:lnSpc>
                <a:spcPct val="100000"/>
              </a:lnSpc>
              <a:defRPr sz="2400">
                <a:latin typeface="Helvetica"/>
                <a:ea typeface="Helvetica"/>
                <a:cs typeface="Helvetica"/>
                <a:sym typeface="Helvetica"/>
              </a:defRPr>
            </a:pPr>
            <a:r>
              <a:t>Code Gen erst ab Pro, sonst nur Basic code completion</a:t>
            </a:r>
          </a:p>
          <a:p>
            <a:pPr defTabSz="914216">
              <a:lnSpc>
                <a:spcPct val="100000"/>
              </a:lnSpc>
              <a:defRPr sz="2400">
                <a:latin typeface="Helvetica"/>
                <a:ea typeface="Helvetica"/>
                <a:cs typeface="Helvetica"/>
                <a:sym typeface="Helvetica"/>
              </a:defRPr>
            </a:pPr>
            <a:r>
              <a:t>OpenAI GPT4o deutlich besser als „eigens geschultes“ Modell</a:t>
            </a:r>
          </a:p>
          <a:p>
            <a:pPr defTabSz="914216">
              <a:lnSpc>
                <a:spcPct val="100000"/>
              </a:lnSpc>
              <a:defRPr sz="2400">
                <a:latin typeface="Helvetica"/>
                <a:ea typeface="Helvetica"/>
                <a:cs typeface="Helvetica"/>
                <a:sym typeface="Helvetica"/>
              </a:defRPr>
            </a:pPr>
            <a:r>
              <a:t>Top Features erst ab Enterprise</a:t>
            </a:r>
          </a:p>
          <a:p>
            <a:pPr marL="304800" indent="-304800" defTabSz="914216">
              <a:lnSpc>
                <a:spcPct val="100000"/>
              </a:lnSpc>
              <a:buSzPct val="123000"/>
              <a:buChar char="-"/>
              <a:defRPr sz="2400">
                <a:latin typeface="Helvetica"/>
                <a:ea typeface="Helvetica"/>
                <a:cs typeface="Helvetica"/>
                <a:sym typeface="Helvetica"/>
              </a:defRPr>
            </a:pPr>
            <a:r>
              <a:t>Vorschläge anhand des Firmenstandards u. -guidelines</a:t>
            </a:r>
          </a:p>
          <a:p>
            <a:pPr marL="304800" indent="-304800" defTabSz="914216">
              <a:lnSpc>
                <a:spcPct val="100000"/>
              </a:lnSpc>
              <a:buSzPct val="123000"/>
              <a:buChar char="-"/>
              <a:defRPr sz="2400">
                <a:latin typeface="Helvetica"/>
                <a:ea typeface="Helvetica"/>
                <a:cs typeface="Helvetica"/>
                <a:sym typeface="Helvetica"/>
              </a:defRPr>
            </a:pPr>
            <a:r>
              <a:t>Modell trainieren mit eigenem Code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defTabSz="914216">
              <a:lnSpc>
                <a:spcPct val="100000"/>
              </a:lnSpc>
              <a:defRPr sz="2400">
                <a:latin typeface="Helvetica"/>
                <a:ea typeface="Helvetica"/>
                <a:cs typeface="Helvetica"/>
                <a:sym typeface="Helvetica"/>
              </a:defRPr>
            </a:pPr>
            <a:r>
              <a:t>Weitsicht Fehler x produziert Fehler an Stelle y</a:t>
            </a:r>
          </a:p>
          <a:p>
            <a:pPr defTabSz="914216">
              <a:lnSpc>
                <a:spcPct val="100000"/>
              </a:lnSpc>
              <a:defRPr sz="2400">
                <a:latin typeface="Helvetica"/>
                <a:ea typeface="Helvetica"/>
                <a:cs typeface="Helvetica"/>
                <a:sym typeface="Helvetica"/>
              </a:defRPr>
            </a:pPr>
            <a:r>
              <a:t>Veraltete Datengrundlage</a:t>
            </a:r>
          </a:p>
          <a:p>
            <a:pPr defTabSz="914216">
              <a:lnSpc>
                <a:spcPct val="100000"/>
              </a:lnSpc>
              <a:defRPr sz="2400">
                <a:latin typeface="Helvetica"/>
                <a:ea typeface="Helvetica"/>
                <a:cs typeface="Helvetica"/>
                <a:sym typeface="Helvetica"/>
              </a:defRPr>
            </a:pPr>
            <a:r>
              <a:t>Immer prompte kontrollieren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defTabSz="914216">
              <a:lnSpc>
                <a:spcPct val="100000"/>
              </a:lnSpc>
              <a:defRPr sz="1600">
                <a:latin typeface="Helvetica"/>
                <a:ea typeface="Helvetica"/>
                <a:cs typeface="Helvetica"/>
                <a:sym typeface="Helvetica"/>
              </a:defRPr>
            </a:pPr>
            <a:r>
              <a:t>Große Ängste</a:t>
            </a:r>
          </a:p>
          <a:p>
            <a:pPr marL="203200" indent="-203200" defTabSz="914216">
              <a:lnSpc>
                <a:spcPct val="100000"/>
              </a:lnSpc>
              <a:buSzPct val="123000"/>
              <a:buChar char="*"/>
              <a:defRPr sz="1600">
                <a:latin typeface="Helvetica"/>
                <a:ea typeface="Helvetica"/>
                <a:cs typeface="Helvetica"/>
                <a:sym typeface="Helvetica"/>
              </a:defRPr>
            </a:pPr>
            <a:r>
              <a:t>COPYRIGHT INFRINGEMENTS: Filter, um „gefährlichen“  Code aus den Vorschlägen zu entfernen</a:t>
            </a:r>
          </a:p>
          <a:p>
            <a:pPr marL="203200" indent="-203200" defTabSz="914216">
              <a:lnSpc>
                <a:spcPct val="100000"/>
              </a:lnSpc>
              <a:buSzPct val="123000"/>
              <a:buChar char="*"/>
              <a:defRPr sz="1600">
                <a:latin typeface="Helvetica"/>
                <a:ea typeface="Helvetica"/>
                <a:cs typeface="Helvetica"/>
                <a:sym typeface="Helvetica"/>
              </a:defRPr>
            </a:pPr>
            <a:r>
              <a:t>Data Leaks</a:t>
            </a:r>
          </a:p>
          <a:p>
            <a:pPr defTabSz="914216">
              <a:lnSpc>
                <a:spcPct val="100000"/>
              </a:lnSpc>
              <a:defRPr sz="1600">
                <a:latin typeface="Helvetica"/>
                <a:ea typeface="Helvetica"/>
                <a:cs typeface="Helvetica"/>
                <a:sym typeface="Helvetica"/>
              </a:defRPr>
            </a:pPr>
          </a:p>
          <a:p>
            <a:pPr defTabSz="914216">
              <a:lnSpc>
                <a:spcPct val="100000"/>
              </a:lnSpc>
              <a:defRPr sz="1600">
                <a:latin typeface="Helvetica"/>
                <a:ea typeface="Helvetica"/>
                <a:cs typeface="Helvetica"/>
                <a:sym typeface="Helvetica"/>
              </a:defRPr>
            </a:pPr>
            <a:r>
              <a:t>Mögliche Umgehung - PROJEKT EINSTUFUNGEN</a:t>
            </a:r>
          </a:p>
          <a:p>
            <a:pPr defTabSz="914216">
              <a:lnSpc>
                <a:spcPct val="100000"/>
              </a:lnSpc>
              <a:defRPr sz="1600">
                <a:latin typeface="Helvetica"/>
                <a:ea typeface="Helvetica"/>
                <a:cs typeface="Helvetica"/>
                <a:sym typeface="Helvetica"/>
              </a:defRPr>
            </a:pPr>
            <a:r>
              <a:t>Teilen Projekte in Stufen ein:</a:t>
            </a:r>
          </a:p>
          <a:p>
            <a:pPr marL="203200" indent="-203200" defTabSz="914216">
              <a:lnSpc>
                <a:spcPct val="100000"/>
              </a:lnSpc>
              <a:buSzPct val="123000"/>
              <a:buChar char="•"/>
              <a:defRPr sz="1600">
                <a:latin typeface="Helvetica"/>
                <a:ea typeface="Helvetica"/>
                <a:cs typeface="Helvetica"/>
                <a:sym typeface="Helvetica"/>
              </a:defRPr>
            </a:pPr>
            <a:r>
              <a:t>Confidential</a:t>
            </a:r>
          </a:p>
          <a:p>
            <a:pPr marL="203200" indent="-203200" defTabSz="914216">
              <a:lnSpc>
                <a:spcPct val="100000"/>
              </a:lnSpc>
              <a:buSzPct val="123000"/>
              <a:buChar char="•"/>
              <a:defRPr sz="1600">
                <a:latin typeface="Helvetica"/>
                <a:ea typeface="Helvetica"/>
                <a:cs typeface="Helvetica"/>
                <a:sym typeface="Helvetica"/>
              </a:defRPr>
            </a:pPr>
            <a:r>
              <a:t>Strictly confidential</a:t>
            </a:r>
          </a:p>
          <a:p>
            <a:pPr marL="203200" indent="-203200" defTabSz="914216">
              <a:lnSpc>
                <a:spcPct val="100000"/>
              </a:lnSpc>
              <a:buSzPct val="123000"/>
              <a:buChar char="•"/>
              <a:defRPr sz="1600">
                <a:latin typeface="Helvetica"/>
                <a:ea typeface="Helvetica"/>
                <a:cs typeface="Helvetica"/>
                <a:sym typeface="Helvetica"/>
              </a:defRPr>
            </a:pPr>
            <a:r>
              <a:t>Secret</a:t>
            </a:r>
          </a:p>
          <a:p>
            <a:pPr defTabSz="914216">
              <a:lnSpc>
                <a:spcPct val="100000"/>
              </a:lnSpc>
              <a:defRPr sz="1600">
                <a:latin typeface="Helvetica"/>
                <a:ea typeface="Helvetica"/>
                <a:cs typeface="Helvetica"/>
                <a:sym typeface="Helvetica"/>
              </a:defRPr>
            </a:pPr>
          </a:p>
          <a:p>
            <a:pPr defTabSz="914216">
              <a:lnSpc>
                <a:spcPct val="100000"/>
              </a:lnSpc>
              <a:defRPr sz="1600">
                <a:latin typeface="Helvetica"/>
                <a:ea typeface="Helvetica"/>
                <a:cs typeface="Helvetica"/>
                <a:sym typeface="Helvetica"/>
              </a:defRPr>
            </a:pPr>
            <a:r>
              <a:t>HOT NEWS</a:t>
            </a:r>
          </a:p>
          <a:p>
            <a:pPr defTabSz="914216">
              <a:lnSpc>
                <a:spcPct val="100000"/>
              </a:lnSpc>
              <a:defRPr sz="1600">
                <a:latin typeface="Helvetica"/>
                <a:ea typeface="Helvetica"/>
                <a:cs typeface="Helvetica"/>
                <a:sym typeface="Helvetica"/>
              </a:defRPr>
            </a:pPr>
            <a:r>
              <a:t>CoPilot wurde jetzt geblockt</a:t>
            </a:r>
          </a:p>
          <a:p>
            <a:pPr defTabSz="914216">
              <a:lnSpc>
                <a:spcPct val="100000"/>
              </a:lnSpc>
              <a:defRPr sz="1600">
                <a:latin typeface="Helvetica"/>
                <a:ea typeface="Helvetica"/>
                <a:cs typeface="Helvetica"/>
                <a:sym typeface="Helvetica"/>
              </a:defRPr>
            </a:pPr>
            <a:r>
              <a:t>Schickt anscheinend ganze Dateien Richtung Server</a:t>
            </a:r>
          </a:p>
          <a:p>
            <a:pPr defTabSz="914216">
              <a:lnSpc>
                <a:spcPct val="100000"/>
              </a:lnSpc>
              <a:defRPr sz="1600">
                <a:latin typeface="Helvetica"/>
                <a:ea typeface="Helvetica"/>
                <a:cs typeface="Helvetica"/>
                <a:sym typeface="Helvetica"/>
              </a:defRPr>
            </a:pPr>
            <a:r>
              <a:t>Wird erneut geprüft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defTabSz="914216">
              <a:lnSpc>
                <a:spcPct val="100000"/>
              </a:lnSpc>
              <a:defRPr sz="2400">
                <a:latin typeface="Helvetica"/>
                <a:ea typeface="Helvetica"/>
                <a:cs typeface="Helvetica"/>
                <a:sym typeface="Helvetica"/>
              </a:defRPr>
            </a:pPr>
            <a:r>
              <a:t>KI nimmt dir nicht die komplette Arbeit ab, es unterstützt dich nur punktuell</a:t>
            </a:r>
          </a:p>
          <a:p>
            <a:pPr defTabSz="914216">
              <a:lnSpc>
                <a:spcPct val="100000"/>
              </a:lnSpc>
              <a:defRPr sz="2400">
                <a:latin typeface="Helvetica"/>
                <a:ea typeface="Helvetica"/>
                <a:cs typeface="Helvetica"/>
                <a:sym typeface="Helvetica"/>
              </a:defRPr>
            </a:pPr>
            <a:r>
              <a:t>KI ist kein vollständiger Ersatz für das Schreiben von Code</a:t>
            </a:r>
          </a:p>
          <a:p>
            <a:pPr defTabSz="914216">
              <a:lnSpc>
                <a:spcPct val="100000"/>
              </a:lnSpc>
              <a:defRPr sz="2400">
                <a:latin typeface="Helvetica"/>
                <a:ea typeface="Helvetica"/>
                <a:cs typeface="Helvetica"/>
                <a:sym typeface="Helvetica"/>
              </a:defRPr>
            </a:pPr>
            <a:r>
              <a:t>KI ist nicht dazu da, um vollständige Klassen zu generieren</a:t>
            </a:r>
          </a:p>
          <a:p>
            <a:pPr defTabSz="914216">
              <a:lnSpc>
                <a:spcPct val="100000"/>
              </a:lnSpc>
              <a:defRPr sz="2400">
                <a:latin typeface="Helvetica"/>
                <a:ea typeface="Helvetica"/>
                <a:cs typeface="Helvetica"/>
                <a:sym typeface="Helvetica"/>
              </a:defRPr>
            </a:pPr>
            <a:r>
              <a:t>KI kann kein Gedankenlesen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defTabSz="914216">
              <a:lnSpc>
                <a:spcPct val="100000"/>
              </a:lnSpc>
              <a:defRPr sz="1800">
                <a:latin typeface="Helvetica"/>
                <a:ea typeface="Helvetica"/>
                <a:cs typeface="Helvetica"/>
                <a:sym typeface="Helvetica"/>
              </a:defRPr>
            </a:pPr>
            <a:r>
              <a:t>GitHub Copilot ist ein von GitHub in Zusammenarbeit mit OpenAI entwickeltes Tool, das auf dem Codex-Modell von OpenAI basiert. Es handelt sich um ein KI-System, das in der Lage ist, Codevorschläge in Echtzeit zu generieren, während der Entwickler tippt. Copilot versteht den Kontext des geschriebenen Codes und kann darauf basierend ganze Funktionen, Methoden oder sogar komplexe Algorithmen vorschlagen.</a:t>
            </a:r>
          </a:p>
          <a:p>
            <a:pPr defTabSz="914216">
              <a:lnSpc>
                <a:spcPct val="100000"/>
              </a:lnSpc>
              <a:defRPr sz="1800">
                <a:latin typeface="Helvetica"/>
                <a:ea typeface="Helvetica"/>
                <a:cs typeface="Helvetica"/>
                <a:sym typeface="Helvetica"/>
              </a:defRPr>
            </a:pPr>
          </a:p>
          <a:p>
            <a:pPr defTabSz="914216">
              <a:lnSpc>
                <a:spcPct val="100000"/>
              </a:lnSpc>
              <a:defRPr sz="1800">
                <a:latin typeface="Helvetica"/>
                <a:ea typeface="Helvetica"/>
                <a:cs typeface="Helvetica"/>
                <a:sym typeface="Helvetica"/>
              </a:defRPr>
            </a:pPr>
            <a:r>
              <a:t>GPT-3.5-Architektur basiert. Laut GitHub ist der Inline helper noch chatgpt 3 und der Chat mittlerweile chatgpt4. In diesem Fall auf allen öffentlichen Repositories von Github.</a:t>
            </a:r>
          </a:p>
          <a:p>
            <a:pPr defTabSz="914216">
              <a:lnSpc>
                <a:spcPct val="100000"/>
              </a:lnSpc>
              <a:defRPr sz="1800">
                <a:latin typeface="Helvetica"/>
                <a:ea typeface="Helvetica"/>
                <a:cs typeface="Helvetica"/>
                <a:sym typeface="Helvetica"/>
              </a:defRPr>
            </a:pPr>
            <a:r>
              <a:t>Codex wurde speziell für Programmieraufgaben optimiert und auf Milliarden von Zeilen öffentlich zugänglichen Codes trainiert.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defTabSz="914216">
              <a:lnSpc>
                <a:spcPct val="100000"/>
              </a:lnSpc>
              <a:defRPr sz="1800">
                <a:latin typeface="Helvetica"/>
                <a:ea typeface="Helvetica"/>
                <a:cs typeface="Helvetica"/>
                <a:sym typeface="Helvetica"/>
              </a:defRPr>
            </a:pPr>
            <a:r>
              <a:t>Seit 25 Jahren entwickeln wir maßgeschneiderte Softwarelösungen und betreuen diese über den gesamten Softwarezyklus hinweg</a:t>
            </a:r>
          </a:p>
          <a:p>
            <a:pPr marL="228600" indent="-228600" defTabSz="914216">
              <a:lnSpc>
                <a:spcPct val="100000"/>
              </a:lnSpc>
              <a:buSzPct val="123000"/>
              <a:buChar char="*"/>
              <a:defRPr sz="1800">
                <a:latin typeface="Helvetica"/>
                <a:ea typeface="Helvetica"/>
                <a:cs typeface="Helvetica"/>
                <a:sym typeface="Helvetica"/>
              </a:defRPr>
            </a:pPr>
            <a:r>
              <a:t>Beratung</a:t>
            </a:r>
          </a:p>
          <a:p>
            <a:pPr marL="228600" indent="-228600" defTabSz="914216">
              <a:lnSpc>
                <a:spcPct val="100000"/>
              </a:lnSpc>
              <a:buSzPct val="123000"/>
              <a:buChar char="*"/>
              <a:defRPr sz="1800">
                <a:latin typeface="Helvetica"/>
                <a:ea typeface="Helvetica"/>
                <a:cs typeface="Helvetica"/>
                <a:sym typeface="Helvetica"/>
              </a:defRPr>
            </a:pPr>
            <a:r>
              <a:t>Konzeption</a:t>
            </a:r>
          </a:p>
          <a:p>
            <a:pPr marL="228600" indent="-228600" defTabSz="914216">
              <a:lnSpc>
                <a:spcPct val="100000"/>
              </a:lnSpc>
              <a:buSzPct val="123000"/>
              <a:buChar char="*"/>
              <a:defRPr sz="1800">
                <a:latin typeface="Helvetica"/>
                <a:ea typeface="Helvetica"/>
                <a:cs typeface="Helvetica"/>
                <a:sym typeface="Helvetica"/>
              </a:defRPr>
            </a:pPr>
            <a:r>
              <a:t>Entwicklung</a:t>
            </a:r>
          </a:p>
          <a:p>
            <a:pPr marL="228600" indent="-228600" defTabSz="914216">
              <a:lnSpc>
                <a:spcPct val="100000"/>
              </a:lnSpc>
              <a:buSzPct val="123000"/>
              <a:buChar char="*"/>
              <a:defRPr sz="1800">
                <a:latin typeface="Helvetica"/>
                <a:ea typeface="Helvetica"/>
                <a:cs typeface="Helvetica"/>
                <a:sym typeface="Helvetica"/>
              </a:defRPr>
            </a:pPr>
            <a:r>
              <a:t>Betrieb</a:t>
            </a:r>
          </a:p>
          <a:p>
            <a:pPr defTabSz="914216">
              <a:lnSpc>
                <a:spcPct val="100000"/>
              </a:lnSpc>
              <a:defRPr sz="1800">
                <a:latin typeface="Helvetica"/>
                <a:ea typeface="Helvetica"/>
                <a:cs typeface="Helvetica"/>
                <a:sym typeface="Helvetica"/>
              </a:defRPr>
            </a:pPr>
            <a:r>
              <a:t>Firmen wir BMW,ZF und hauptsächlich im Bereich Connected Mobility und Medizintechnik.</a:t>
            </a:r>
          </a:p>
          <a:p>
            <a:pPr defTabSz="914216">
              <a:lnSpc>
                <a:spcPct val="100000"/>
              </a:lnSpc>
              <a:defRPr sz="1800">
                <a:latin typeface="Helvetica"/>
                <a:ea typeface="Helvetica"/>
                <a:cs typeface="Helvetica"/>
                <a:sym typeface="Helvetica"/>
              </a:defRPr>
            </a:pPr>
            <a:r>
              <a:t>Trotz unseres Dienstleister Daseins schreiben und vertreiben wir mittlerweile unsere eigenen Produkte. Und in diesem Rahmen kommt auch immer wieder das Thema KI auf</a:t>
            </a:r>
          </a:p>
          <a:p>
            <a:pPr defTabSz="914216">
              <a:lnSpc>
                <a:spcPct val="100000"/>
              </a:lnSpc>
              <a:defRPr sz="1800">
                <a:latin typeface="Helvetica"/>
                <a:ea typeface="Helvetica"/>
                <a:cs typeface="Helvetica"/>
                <a:sym typeface="Helvetica"/>
              </a:defRPr>
            </a:pPr>
            <a:r>
              <a:t>-&gt; Überleitung auf Evaluationsphase bei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defTabSz="914216">
              <a:lnSpc>
                <a:spcPct val="100000"/>
              </a:lnSpc>
              <a:defRPr sz="2400">
                <a:latin typeface="Helvetica"/>
                <a:ea typeface="Helvetica"/>
                <a:cs typeface="Helvetica"/>
                <a:sym typeface="Helvetica"/>
              </a:defRPr>
            </a:pPr>
            <a:r>
              <a:t>Doku generieren</a:t>
            </a:r>
          </a:p>
          <a:p>
            <a:pPr defTabSz="914216">
              <a:lnSpc>
                <a:spcPct val="100000"/>
              </a:lnSpc>
              <a:defRPr sz="2400">
                <a:latin typeface="Helvetica"/>
                <a:ea typeface="Helvetica"/>
                <a:cs typeface="Helvetica"/>
                <a:sym typeface="Helvetica"/>
              </a:defRPr>
            </a:pPr>
            <a:r>
              <a:t>Testaufwände reduzieren</a:t>
            </a:r>
          </a:p>
          <a:p>
            <a:pPr defTabSz="914216">
              <a:lnSpc>
                <a:spcPct val="100000"/>
              </a:lnSpc>
              <a:defRPr sz="2400">
                <a:latin typeface="Helvetica"/>
                <a:ea typeface="Helvetica"/>
                <a:cs typeface="Helvetica"/>
                <a:sym typeface="Helvetica"/>
              </a:defRPr>
            </a:pPr>
            <a:r>
              <a:t>Migrieren von configs apache auf nginx</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defTabSz="914216">
              <a:lnSpc>
                <a:spcPct val="100000"/>
              </a:lnSpc>
              <a:defRPr sz="2400">
                <a:latin typeface="Helvetica"/>
                <a:ea typeface="Helvetica"/>
                <a:cs typeface="Helvetica"/>
                <a:sym typeface="Helvetica"/>
              </a:defRPr>
            </a:pPr>
            <a:r>
              <a:t>Mehr Erfüllung weniger Frustration</a:t>
            </a:r>
          </a:p>
          <a:p>
            <a:pPr defTabSz="914216">
              <a:lnSpc>
                <a:spcPct val="100000"/>
              </a:lnSpc>
              <a:defRPr sz="2400">
                <a:latin typeface="Helvetica"/>
                <a:ea typeface="Helvetica"/>
                <a:cs typeface="Helvetica"/>
                <a:sym typeface="Helvetica"/>
              </a:defRPr>
            </a:pPr>
            <a:r>
              <a:t>Daten beziehen sich auf den Versuch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defTabSz="914216">
              <a:lnSpc>
                <a:spcPct val="100000"/>
              </a:lnSpc>
              <a:defRPr sz="2400">
                <a:latin typeface="Helvetica"/>
                <a:ea typeface="Helvetica"/>
                <a:cs typeface="Helvetica"/>
                <a:sym typeface="Helvetica"/>
              </a:defRPr>
            </a:pPr>
            <a:r>
              <a:t>Dokumentation + Github Commit Messages - PR Sachen nur Ent</a:t>
            </a:r>
          </a:p>
          <a:p>
            <a:pPr defTabSz="914216">
              <a:lnSpc>
                <a:spcPct val="100000"/>
              </a:lnSpc>
              <a:defRPr sz="2400">
                <a:latin typeface="Helvetica"/>
                <a:ea typeface="Helvetica"/>
                <a:cs typeface="Helvetica"/>
                <a:sym typeface="Helvetica"/>
              </a:defRPr>
            </a:pPr>
            <a:r>
              <a:t>Test Generierung aber eher weniger tiefe Fachlichkeit/Edgecases</a:t>
            </a:r>
          </a:p>
          <a:p>
            <a:pPr defTabSz="914216">
              <a:lnSpc>
                <a:spcPct val="100000"/>
              </a:lnSpc>
              <a:defRPr sz="2400">
                <a:latin typeface="Helvetica"/>
                <a:ea typeface="Helvetica"/>
                <a:cs typeface="Helvetica"/>
                <a:sym typeface="Helvetica"/>
              </a:defRPr>
            </a:pPr>
            <a:r>
              <a:t>Coop: vorschläge Gleichen sich an firma interna an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defTabSz="914216">
              <a:lnSpc>
                <a:spcPct val="100000"/>
              </a:lnSpc>
              <a:defRPr sz="2400">
                <a:latin typeface="Helvetica"/>
                <a:ea typeface="Helvetica"/>
                <a:cs typeface="Helvetica"/>
                <a:sym typeface="Helvetica"/>
              </a:defRPr>
            </a:pPr>
          </a:p>
          <a:p>
            <a:pPr defTabSz="914216">
              <a:lnSpc>
                <a:spcPct val="100000"/>
              </a:lnSpc>
              <a:defRPr sz="2400">
                <a:latin typeface="Helvetica"/>
                <a:ea typeface="Helvetica"/>
                <a:cs typeface="Helvetica"/>
                <a:sym typeface="Helvetica"/>
              </a:defRPr>
            </a:pPr>
            <a:r>
              <a:t>CoPilot basiert auf einer breiten Codebase - Tabnine auf einer kleineren dafür spezialisierten Codebase</a:t>
            </a:r>
          </a:p>
          <a:p>
            <a:pPr defTabSz="914216">
              <a:lnSpc>
                <a:spcPct val="100000"/>
              </a:lnSpc>
              <a:defRPr sz="2400">
                <a:latin typeface="Helvetica"/>
                <a:ea typeface="Helvetica"/>
                <a:cs typeface="Helvetica"/>
                <a:sym typeface="Helvetica"/>
              </a:defRPr>
            </a:pPr>
          </a:p>
          <a:p>
            <a:pPr defTabSz="914216">
              <a:lnSpc>
                <a:spcPct val="100000"/>
              </a:lnSpc>
              <a:defRPr sz="2400">
                <a:latin typeface="Helvetica"/>
                <a:ea typeface="Helvetica"/>
                <a:cs typeface="Helvetica"/>
                <a:sym typeface="Helvetica"/>
              </a:defRPr>
            </a:pPr>
            <a:r>
              <a:t>Tabnine:</a:t>
            </a:r>
          </a:p>
          <a:p>
            <a:pPr defTabSz="914216">
              <a:lnSpc>
                <a:spcPct val="100000"/>
              </a:lnSpc>
              <a:defRPr sz="2400">
                <a:latin typeface="Helvetica"/>
                <a:ea typeface="Helvetica"/>
                <a:cs typeface="Helvetica"/>
                <a:sym typeface="Helvetica"/>
              </a:defRPr>
            </a:pPr>
            <a:r>
              <a:t>Verschiedenste KI Modelle ab Pro inkl. (zB. ChatGPT4o)</a:t>
            </a:r>
          </a:p>
          <a:p>
            <a:pPr defTabSz="914216">
              <a:lnSpc>
                <a:spcPct val="100000"/>
              </a:lnSpc>
              <a:defRPr sz="2400">
                <a:latin typeface="Helvetica"/>
                <a:ea typeface="Helvetica"/>
                <a:cs typeface="Helvetica"/>
                <a:sym typeface="Helvetica"/>
              </a:defRPr>
            </a:pPr>
            <a:r>
              <a:t>Direkte (bessere) IDE Integration</a:t>
            </a:r>
          </a:p>
          <a:p>
            <a:pPr defTabSz="914216">
              <a:lnSpc>
                <a:spcPct val="100000"/>
              </a:lnSpc>
              <a:defRPr sz="2400">
                <a:latin typeface="Helvetica"/>
                <a:ea typeface="Helvetica"/>
                <a:cs typeface="Helvetica"/>
                <a:sym typeface="Helvetica"/>
              </a:defRPr>
            </a:pPr>
            <a:r>
              <a:t>Codebase basiert auf lizensiertem Code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defTabSz="914216">
              <a:lnSpc>
                <a:spcPct val="100000"/>
              </a:lnSpc>
              <a:defRPr sz="2400">
                <a:latin typeface="Helvetica"/>
                <a:ea typeface="Helvetica"/>
                <a:cs typeface="Helvetica"/>
                <a:sym typeface="Helvetica"/>
              </a:defRPr>
            </a:pPr>
            <a:r>
              <a:t>Dokumentation + Github Commit Messages - PR Sachen nur Ent</a:t>
            </a:r>
          </a:p>
          <a:p>
            <a:pPr defTabSz="914216">
              <a:lnSpc>
                <a:spcPct val="100000"/>
              </a:lnSpc>
              <a:defRPr sz="2400">
                <a:latin typeface="Helvetica"/>
                <a:ea typeface="Helvetica"/>
                <a:cs typeface="Helvetica"/>
                <a:sym typeface="Helvetica"/>
              </a:defRPr>
            </a:pPr>
            <a:r>
              <a:t>Test Generierung aber eher weniger tiefe Fachlichkeit/Edgecases</a:t>
            </a:r>
          </a:p>
          <a:p>
            <a:pPr defTabSz="914216">
              <a:lnSpc>
                <a:spcPct val="100000"/>
              </a:lnSpc>
              <a:defRPr sz="2400">
                <a:latin typeface="Helvetica"/>
                <a:ea typeface="Helvetica"/>
                <a:cs typeface="Helvetica"/>
                <a:sym typeface="Helvetica"/>
              </a:defRPr>
            </a:pPr>
            <a:r>
              <a:t>Coop: vorschläge Gleichen sich an firma interna an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defTabSz="914216">
              <a:lnSpc>
                <a:spcPct val="100000"/>
              </a:lnSpc>
              <a:defRPr sz="1700">
                <a:latin typeface="Helvetica"/>
                <a:ea typeface="Helvetica"/>
                <a:cs typeface="Helvetica"/>
                <a:sym typeface="Helvetica"/>
              </a:defRPr>
            </a:pPr>
            <a:r>
              <a:t>Github erhebt (Prompt wird gespeichert, falls nicht disabled):</a:t>
            </a:r>
          </a:p>
          <a:p>
            <a:pPr marL="215900" indent="-215900" defTabSz="914216">
              <a:lnSpc>
                <a:spcPct val="100000"/>
              </a:lnSpc>
              <a:buSzPct val="123000"/>
              <a:buChar char="•"/>
              <a:defRPr sz="1700">
                <a:latin typeface="Helvetica"/>
                <a:ea typeface="Helvetica"/>
                <a:cs typeface="Helvetica"/>
                <a:sym typeface="Helvetica"/>
              </a:defRPr>
            </a:pPr>
            <a:r>
              <a:t>Nutzerbindungsmetriken (Akzeptieren von promts, Nutzerdaten und Error Infos) Anonymisiert für berechtigtes Interesse</a:t>
            </a:r>
          </a:p>
          <a:p>
            <a:pPr marL="215900" indent="-215900" defTabSz="914216">
              <a:lnSpc>
                <a:spcPct val="100000"/>
              </a:lnSpc>
              <a:buSzPct val="123000"/>
              <a:buChar char="•"/>
              <a:defRPr sz="1700">
                <a:latin typeface="Helvetica"/>
                <a:ea typeface="Helvetica"/>
                <a:cs typeface="Helvetica"/>
                <a:sym typeface="Helvetica"/>
              </a:defRPr>
            </a:pPr>
            <a:r>
              <a:t>Prompts – Alles was beim pasieren an github geschickt wird (Löscht nach response)</a:t>
            </a:r>
          </a:p>
          <a:p>
            <a:pPr marL="215900" indent="-215900" defTabSz="914216">
              <a:lnSpc>
                <a:spcPct val="100000"/>
              </a:lnSpc>
              <a:buSzPct val="123000"/>
              <a:buChar char="•"/>
              <a:defRPr sz="1700">
                <a:latin typeface="Helvetica"/>
                <a:ea typeface="Helvetica"/>
                <a:cs typeface="Helvetica"/>
                <a:sym typeface="Helvetica"/>
              </a:defRPr>
            </a:pPr>
            <a:r>
              <a:t>Suggestions (Werden nicht gespeichert)</a:t>
            </a:r>
          </a:p>
          <a:p>
            <a:pPr defTabSz="914216">
              <a:lnSpc>
                <a:spcPct val="100000"/>
              </a:lnSpc>
              <a:defRPr sz="1700">
                <a:latin typeface="Helvetica"/>
                <a:ea typeface="Helvetica"/>
                <a:cs typeface="Helvetica"/>
                <a:sym typeface="Helvetica"/>
              </a:defRPr>
            </a:pPr>
            <a:r>
              <a:t>Tabnine erhebt: Nur product usage und paar unerhebliche Metriken</a:t>
            </a:r>
          </a:p>
          <a:p>
            <a:pPr defTabSz="914216">
              <a:lnSpc>
                <a:spcPct val="100000"/>
              </a:lnSpc>
              <a:defRPr sz="1700">
                <a:latin typeface="Helvetica"/>
                <a:ea typeface="Helvetica"/>
                <a:cs typeface="Helvetica"/>
                <a:sym typeface="Helvetica"/>
              </a:defRPr>
            </a:pPr>
          </a:p>
          <a:p>
            <a:pPr defTabSz="914216">
              <a:lnSpc>
                <a:spcPct val="100000"/>
              </a:lnSpc>
              <a:defRPr sz="1700">
                <a:latin typeface="Helvetica"/>
                <a:ea typeface="Helvetica"/>
                <a:cs typeface="Helvetica"/>
                <a:sym typeface="Helvetica"/>
              </a:defRPr>
            </a:pPr>
            <a:r>
              <a:t>Github speichert: Goar nichts. Generiert in real time -&gt; wird nicht gespeichert</a:t>
            </a:r>
          </a:p>
          <a:p>
            <a:pPr defTabSz="914216">
              <a:lnSpc>
                <a:spcPct val="100000"/>
              </a:lnSpc>
              <a:defRPr sz="1700">
                <a:latin typeface="Helvetica"/>
                <a:ea typeface="Helvetica"/>
                <a:cs typeface="Helvetica"/>
                <a:sym typeface="Helvetica"/>
              </a:defRPr>
            </a:pPr>
            <a:r>
              <a:t>Tabnine speichert: Cloud -&gt; real time Local -&gt; Gar nichts weil komplett isoliert</a:t>
            </a:r>
          </a:p>
          <a:p>
            <a:pPr defTabSz="914216">
              <a:lnSpc>
                <a:spcPct val="100000"/>
              </a:lnSpc>
              <a:defRPr sz="1700">
                <a:latin typeface="Helvetica"/>
                <a:ea typeface="Helvetica"/>
                <a:cs typeface="Helvetica"/>
                <a:sym typeface="Helvetica"/>
              </a:defRPr>
            </a:pPr>
          </a:p>
          <a:p>
            <a:pPr defTabSz="914216">
              <a:lnSpc>
                <a:spcPct val="100000"/>
              </a:lnSpc>
              <a:defRPr sz="1700">
                <a:latin typeface="Helvetica"/>
                <a:ea typeface="Helvetica"/>
                <a:cs typeface="Helvetica"/>
                <a:sym typeface="Helvetica"/>
              </a:defRPr>
            </a:pPr>
            <a:r>
              <a:t>Github verarbeitet: Public Repos -&gt; Trained nicht auf basis des Codes</a:t>
            </a:r>
          </a:p>
          <a:p>
            <a:pPr defTabSz="914216">
              <a:lnSpc>
                <a:spcPct val="100000"/>
              </a:lnSpc>
              <a:defRPr sz="1700">
                <a:latin typeface="Helvetica"/>
                <a:ea typeface="Helvetica"/>
                <a:cs typeface="Helvetica"/>
                <a:sym typeface="Helvetica"/>
              </a:defRPr>
            </a:pPr>
            <a:r>
              <a:t>Tabnine verarbeitet: Cloud -&gt; Daten werden übermittelt für die Generierung - Local -&gt; Komplette isolation</a:t>
            </a:r>
          </a:p>
          <a:p>
            <a:pPr defTabSz="914216">
              <a:lnSpc>
                <a:spcPct val="100000"/>
              </a:lnSpc>
              <a:defRPr sz="1700">
                <a:latin typeface="Helvetica"/>
                <a:ea typeface="Helvetica"/>
                <a:cs typeface="Helvetica"/>
                <a:sym typeface="Helvetica"/>
              </a:defRPr>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Bowl with salmon cakes, salad and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9" name="Circle"/>
          <p:cNvSpPr/>
          <p:nvPr/>
        </p:nvSpPr>
        <p:spPr>
          <a:xfrm rot="16200000">
            <a:off x="22180123" y="640040"/>
            <a:ext cx="573398" cy="576375"/>
          </a:xfrm>
          <a:prstGeom prst="ellipse">
            <a:avLst/>
          </a:prstGeom>
          <a:solidFill>
            <a:srgbClr val="5E5E5E"/>
          </a:solidFill>
          <a:ln w="12700">
            <a:miter lim="400000"/>
          </a:ln>
        </p:spPr>
        <p:txBody>
          <a:bodyPr lIns="45719" rIns="45719" anchor="ctr"/>
          <a:lstStyle/>
          <a:p>
            <a:pPr algn="ctr" defTabSz="1828433">
              <a:lnSpc>
                <a:spcPct val="100000"/>
              </a:lnSpc>
              <a:spcBef>
                <a:spcPts val="0"/>
              </a:spcBef>
              <a:defRPr sz="3600">
                <a:solidFill>
                  <a:srgbClr val="FFFFFF"/>
                </a:solidFill>
                <a:latin typeface="Helvetica"/>
                <a:ea typeface="Helvetica"/>
                <a:cs typeface="Helvetica"/>
                <a:sym typeface="Helvetica"/>
              </a:defRPr>
            </a:pPr>
          </a:p>
        </p:txBody>
      </p:sp>
      <p:sp>
        <p:nvSpPr>
          <p:cNvPr id="170" name="Slide Number"/>
          <p:cNvSpPr txBox="1"/>
          <p:nvPr>
            <p:ph type="sldNum" sz="quarter" idx="2"/>
          </p:nvPr>
        </p:nvSpPr>
        <p:spPr>
          <a:xfrm>
            <a:off x="22256040" y="716155"/>
            <a:ext cx="421565" cy="424145"/>
          </a:xfrm>
          <a:prstGeom prst="rect">
            <a:avLst/>
          </a:prstGeom>
        </p:spPr>
        <p:txBody>
          <a:bodyPr lIns="91421" tIns="91421" rIns="91421" bIns="91421" anchor="ctr"/>
          <a:lstStyle>
            <a:lvl1pPr defTabSz="1828433">
              <a:defRPr sz="1600">
                <a:solidFill>
                  <a:srgbClr val="FFFFFF"/>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copy">
    <p:spTree>
      <p:nvGrpSpPr>
        <p:cNvPr id="1" name=""/>
        <p:cNvGrpSpPr/>
        <p:nvPr/>
      </p:nvGrpSpPr>
      <p:grpSpPr>
        <a:xfrm>
          <a:off x="0" y="0"/>
          <a:ext cx="0" cy="0"/>
          <a:chOff x="0" y="0"/>
          <a:chExt cx="0" cy="0"/>
        </a:xfrm>
      </p:grpSpPr>
      <p:sp>
        <p:nvSpPr>
          <p:cNvPr id="177" name="Circle"/>
          <p:cNvSpPr/>
          <p:nvPr/>
        </p:nvSpPr>
        <p:spPr>
          <a:xfrm rot="16200000">
            <a:off x="22180123" y="640040"/>
            <a:ext cx="573398" cy="576375"/>
          </a:xfrm>
          <a:prstGeom prst="ellipse">
            <a:avLst/>
          </a:prstGeom>
          <a:solidFill>
            <a:srgbClr val="D5D5D5"/>
          </a:solidFill>
          <a:ln w="12700">
            <a:miter lim="400000"/>
          </a:ln>
        </p:spPr>
        <p:txBody>
          <a:bodyPr lIns="45719" rIns="45719" anchor="ctr"/>
          <a:lstStyle/>
          <a:p>
            <a:pPr algn="ctr" defTabSz="1828433">
              <a:lnSpc>
                <a:spcPct val="100000"/>
              </a:lnSpc>
              <a:spcBef>
                <a:spcPts val="0"/>
              </a:spcBef>
              <a:defRPr sz="3600">
                <a:solidFill>
                  <a:srgbClr val="FFFFFF"/>
                </a:solidFill>
                <a:latin typeface="Helvetica"/>
                <a:ea typeface="Helvetica"/>
                <a:cs typeface="Helvetica"/>
                <a:sym typeface="Helvetica"/>
              </a:defRPr>
            </a:pPr>
          </a:p>
        </p:txBody>
      </p:sp>
      <p:sp>
        <p:nvSpPr>
          <p:cNvPr id="178" name="Slide Number"/>
          <p:cNvSpPr txBox="1"/>
          <p:nvPr>
            <p:ph type="sldNum" sz="quarter" idx="2"/>
          </p:nvPr>
        </p:nvSpPr>
        <p:spPr>
          <a:xfrm>
            <a:off x="22256040" y="716155"/>
            <a:ext cx="421565" cy="424145"/>
          </a:xfrm>
          <a:prstGeom prst="rect">
            <a:avLst/>
          </a:prstGeom>
        </p:spPr>
        <p:txBody>
          <a:bodyPr lIns="91421" tIns="91421" rIns="91421" bIns="91421" anchor="ctr"/>
          <a:lstStyle>
            <a:lvl1pPr defTabSz="1828433">
              <a:defRPr sz="1600">
                <a:solidFill>
                  <a:srgbClr val="FFFFFF"/>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tif"/><Relationship Id="rId5"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5.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8.png"/><Relationship Id="rId11"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jpeg"/><Relationship Id="rId7"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Verzus Background.png" descr="Verzus Background.png"/>
          <p:cNvPicPr>
            <a:picLocks noChangeAspect="1"/>
          </p:cNvPicPr>
          <p:nvPr/>
        </p:nvPicPr>
        <p:blipFill>
          <a:blip r:embed="rId3">
            <a:extLst/>
          </a:blip>
          <a:srcRect l="0" t="0" r="0" b="0"/>
          <a:stretch>
            <a:fillRect/>
          </a:stretch>
        </p:blipFill>
        <p:spPr>
          <a:xfrm>
            <a:off x="6350" y="0"/>
            <a:ext cx="24377651" cy="13715999"/>
          </a:xfrm>
          <a:prstGeom prst="rect">
            <a:avLst/>
          </a:prstGeom>
          <a:ln w="12700">
            <a:miter lim="400000"/>
          </a:ln>
        </p:spPr>
      </p:pic>
      <p:sp>
        <p:nvSpPr>
          <p:cNvPr id="188" name="Slide Number"/>
          <p:cNvSpPr txBox="1"/>
          <p:nvPr>
            <p:ph type="sldNum" sz="quarter" idx="2"/>
          </p:nvPr>
        </p:nvSpPr>
        <p:spPr>
          <a:xfrm>
            <a:off x="22305482" y="697105"/>
            <a:ext cx="322681" cy="462245"/>
          </a:xfrm>
          <a:prstGeom prst="rect">
            <a:avLst/>
          </a:prstGeom>
          <a:extLst>
            <a:ext uri="{C572A759-6A51-4108-AA02-DFA0A04FC94B}">
              <ma14:wrappingTextBoxFlag xmlns:ma14="http://schemas.microsoft.com/office/mac/drawingml/2011/main" val="1"/>
            </a:ext>
          </a:extLst>
        </p:spPr>
        <p:txBody>
          <a:bodyPr/>
          <a:lstStyle>
            <a:lvl1pPr>
              <a:defRPr sz="1800"/>
            </a:lvl1pPr>
          </a:lstStyle>
          <a:p>
            <a:pPr/>
            <a:fld id="{86CB4B4D-7CA3-9044-876B-883B54F8677D}" type="slidenum"/>
          </a:p>
        </p:txBody>
      </p:sp>
      <p:sp>
        <p:nvSpPr>
          <p:cNvPr id="189" name="WELCOME TO"/>
          <p:cNvSpPr txBox="1"/>
          <p:nvPr/>
        </p:nvSpPr>
        <p:spPr>
          <a:xfrm>
            <a:off x="5497424" y="5307298"/>
            <a:ext cx="14876275"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10000" sz="2400">
                <a:solidFill>
                  <a:srgbClr val="FFFFFF"/>
                </a:solidFill>
                <a:latin typeface="Helvetica"/>
                <a:ea typeface="Helvetica"/>
                <a:cs typeface="Helvetica"/>
                <a:sym typeface="Helvetica"/>
              </a:defRPr>
            </a:lvl1pPr>
          </a:lstStyle>
          <a:p>
            <a:pPr/>
            <a:r>
              <a:t>WELCOME TO</a:t>
            </a:r>
          </a:p>
        </p:txBody>
      </p:sp>
      <p:pic>
        <p:nvPicPr>
          <p:cNvPr id="190" name="Layer.tiff" descr="Layer.tiff"/>
          <p:cNvPicPr>
            <a:picLocks noChangeAspect="1"/>
          </p:cNvPicPr>
          <p:nvPr/>
        </p:nvPicPr>
        <p:blipFill>
          <a:blip r:embed="rId4">
            <a:extLst/>
          </a:blip>
          <a:stretch>
            <a:fillRect/>
          </a:stretch>
        </p:blipFill>
        <p:spPr>
          <a:xfrm>
            <a:off x="6247452" y="6472693"/>
            <a:ext cx="4318001" cy="3505201"/>
          </a:xfrm>
          <a:prstGeom prst="rect">
            <a:avLst/>
          </a:prstGeom>
          <a:ln w="25400">
            <a:miter lim="400000"/>
          </a:ln>
          <a:effectLst>
            <a:reflection blurRad="0" stA="50000" stPos="0" endA="0" endPos="40000" dist="0" dir="5400000" fadeDir="5400000" sx="100000" sy="-100000" kx="0" ky="0" algn="bl" rotWithShape="0"/>
          </a:effectLst>
        </p:spPr>
      </p:pic>
      <p:sp>
        <p:nvSpPr>
          <p:cNvPr id="191" name="X"/>
          <p:cNvSpPr txBox="1"/>
          <p:nvPr/>
        </p:nvSpPr>
        <p:spPr>
          <a:xfrm>
            <a:off x="11513071" y="7805088"/>
            <a:ext cx="576374"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00000"/>
              </a:lnSpc>
              <a:spcBef>
                <a:spcPts val="0"/>
              </a:spcBef>
              <a:defRPr spc="10000" sz="2400">
                <a:solidFill>
                  <a:srgbClr val="FFFFFF"/>
                </a:solidFill>
                <a:latin typeface="Helvetica"/>
                <a:ea typeface="Helvetica"/>
                <a:cs typeface="Helvetica"/>
                <a:sym typeface="Helvetica"/>
              </a:defRPr>
            </a:lvl1pPr>
          </a:lstStyle>
          <a:p>
            <a:pPr/>
            <a:r>
              <a:t>X</a:t>
            </a:r>
          </a:p>
        </p:txBody>
      </p:sp>
      <p:pic>
        <p:nvPicPr>
          <p:cNvPr id="192" name="pasted-movie.png" descr="pasted-movie.png"/>
          <p:cNvPicPr>
            <a:picLocks noChangeAspect="1"/>
          </p:cNvPicPr>
          <p:nvPr/>
        </p:nvPicPr>
        <p:blipFill>
          <a:blip r:embed="rId5">
            <a:extLst/>
          </a:blip>
          <a:stretch>
            <a:fillRect/>
          </a:stretch>
        </p:blipFill>
        <p:spPr>
          <a:xfrm>
            <a:off x="13037063" y="5939458"/>
            <a:ext cx="4165601" cy="4191001"/>
          </a:xfrm>
          <a:prstGeom prst="rect">
            <a:avLst/>
          </a:prstGeom>
          <a:ln w="12700">
            <a:miter lim="400000"/>
          </a:ln>
          <a:effectLst>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Circle"/>
          <p:cNvSpPr/>
          <p:nvPr/>
        </p:nvSpPr>
        <p:spPr>
          <a:xfrm>
            <a:off x="10451123" y="4712677"/>
            <a:ext cx="3481755" cy="3481755"/>
          </a:xfrm>
          <a:prstGeom prst="ellipse">
            <a:avLst/>
          </a:prstGeom>
          <a:solidFill>
            <a:srgbClr val="F2F2F2"/>
          </a:solidFill>
          <a:ln w="12700">
            <a:miter lim="400000"/>
          </a:ln>
        </p:spPr>
        <p:txBody>
          <a:bodyPr lIns="45719" rIns="45719" anchor="ctr"/>
          <a:lstStyle/>
          <a:p>
            <a:pPr algn="ctr" defTabSz="1828433">
              <a:lnSpc>
                <a:spcPct val="100000"/>
              </a:lnSpc>
              <a:spcBef>
                <a:spcPts val="0"/>
              </a:spcBef>
              <a:defRPr sz="3600">
                <a:solidFill>
                  <a:srgbClr val="FFFFFF"/>
                </a:solidFill>
                <a:latin typeface="Helvetica"/>
                <a:ea typeface="Helvetica"/>
                <a:cs typeface="Helvetica"/>
                <a:sym typeface="Helvetica"/>
              </a:defRPr>
            </a:pPr>
          </a:p>
        </p:txBody>
      </p:sp>
      <p:sp>
        <p:nvSpPr>
          <p:cNvPr id="330" name="Slide Number"/>
          <p:cNvSpPr txBox="1"/>
          <p:nvPr>
            <p:ph type="sldNum" sz="quarter" idx="2"/>
          </p:nvPr>
        </p:nvSpPr>
        <p:spPr>
          <a:xfrm>
            <a:off x="22241914" y="697105"/>
            <a:ext cx="449817" cy="462245"/>
          </a:xfrm>
          <a:prstGeom prst="rect">
            <a:avLst/>
          </a:prstGeom>
          <a:extLst>
            <a:ext uri="{C572A759-6A51-4108-AA02-DFA0A04FC94B}">
              <ma14:wrappingTextBoxFlag xmlns:ma14="http://schemas.microsoft.com/office/mac/drawingml/2011/main" val="1"/>
            </a:ext>
          </a:extLst>
        </p:spPr>
        <p:txBody>
          <a:bodyPr/>
          <a:lstStyle>
            <a:lvl1pPr>
              <a:defRPr sz="1800"/>
            </a:lvl1pPr>
          </a:lstStyle>
          <a:p>
            <a:pPr/>
            <a:fld id="{86CB4B4D-7CA3-9044-876B-883B54F8677D}" type="slidenum"/>
          </a:p>
        </p:txBody>
      </p:sp>
      <p:sp>
        <p:nvSpPr>
          <p:cNvPr id="331" name="DATENSCHUTZ"/>
          <p:cNvSpPr txBox="1"/>
          <p:nvPr/>
        </p:nvSpPr>
        <p:spPr>
          <a:xfrm>
            <a:off x="8459216" y="1390006"/>
            <a:ext cx="7471918" cy="1083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00000"/>
              </a:lnSpc>
              <a:spcBef>
                <a:spcPts val="0"/>
              </a:spcBef>
              <a:defRPr spc="600" sz="6600">
                <a:latin typeface="Helvetica Neue Thin"/>
                <a:ea typeface="Helvetica Neue Thin"/>
                <a:cs typeface="Helvetica Neue Thin"/>
                <a:sym typeface="Helvetica Neue Thin"/>
              </a:defRPr>
            </a:lvl1pPr>
          </a:lstStyle>
          <a:p>
            <a:pPr/>
            <a:r>
              <a:t>DATENSCHUTZ</a:t>
            </a:r>
          </a:p>
        </p:txBody>
      </p:sp>
      <p:sp>
        <p:nvSpPr>
          <p:cNvPr id="332" name="Circle"/>
          <p:cNvSpPr/>
          <p:nvPr/>
        </p:nvSpPr>
        <p:spPr>
          <a:xfrm>
            <a:off x="3701805" y="4712677"/>
            <a:ext cx="3481755" cy="3481755"/>
          </a:xfrm>
          <a:prstGeom prst="ellipse">
            <a:avLst/>
          </a:prstGeom>
          <a:solidFill>
            <a:srgbClr val="F2F2F2"/>
          </a:solidFill>
          <a:ln w="12700">
            <a:miter lim="400000"/>
          </a:ln>
        </p:spPr>
        <p:txBody>
          <a:bodyPr lIns="45719" rIns="45719" anchor="ctr"/>
          <a:lstStyle/>
          <a:p>
            <a:pPr algn="ctr" defTabSz="1828433">
              <a:lnSpc>
                <a:spcPct val="100000"/>
              </a:lnSpc>
              <a:spcBef>
                <a:spcPts val="0"/>
              </a:spcBef>
              <a:defRPr sz="3600">
                <a:solidFill>
                  <a:srgbClr val="FFFFFF"/>
                </a:solidFill>
                <a:latin typeface="Helvetica"/>
                <a:ea typeface="Helvetica"/>
                <a:cs typeface="Helvetica"/>
                <a:sym typeface="Helvetica"/>
              </a:defRPr>
            </a:pPr>
          </a:p>
        </p:txBody>
      </p:sp>
      <p:sp>
        <p:nvSpPr>
          <p:cNvPr id="333" name="Circle"/>
          <p:cNvSpPr/>
          <p:nvPr/>
        </p:nvSpPr>
        <p:spPr>
          <a:xfrm>
            <a:off x="17347465" y="4712677"/>
            <a:ext cx="3481755" cy="3481755"/>
          </a:xfrm>
          <a:prstGeom prst="ellipse">
            <a:avLst/>
          </a:prstGeom>
          <a:solidFill>
            <a:srgbClr val="F2F2F2"/>
          </a:solidFill>
          <a:ln w="12700">
            <a:miter lim="400000"/>
          </a:ln>
        </p:spPr>
        <p:txBody>
          <a:bodyPr lIns="45719" rIns="45719" anchor="ctr"/>
          <a:lstStyle/>
          <a:p>
            <a:pPr algn="ctr" defTabSz="1828433">
              <a:lnSpc>
                <a:spcPct val="100000"/>
              </a:lnSpc>
              <a:spcBef>
                <a:spcPts val="0"/>
              </a:spcBef>
              <a:defRPr sz="3600">
                <a:solidFill>
                  <a:srgbClr val="FFFFFF"/>
                </a:solidFill>
                <a:latin typeface="Helvetica"/>
                <a:ea typeface="Helvetica"/>
                <a:cs typeface="Helvetica"/>
                <a:sym typeface="Helvetica"/>
              </a:defRPr>
            </a:pPr>
          </a:p>
        </p:txBody>
      </p:sp>
      <p:sp>
        <p:nvSpPr>
          <p:cNvPr id="334" name="ERHEBUNG"/>
          <p:cNvSpPr txBox="1"/>
          <p:nvPr/>
        </p:nvSpPr>
        <p:spPr>
          <a:xfrm>
            <a:off x="4041160" y="8779416"/>
            <a:ext cx="2803044" cy="5749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latin typeface="Helvetica Neue Thin"/>
                <a:ea typeface="Helvetica Neue Thin"/>
                <a:cs typeface="Helvetica Neue Thin"/>
                <a:sym typeface="Helvetica Neue Thin"/>
              </a:defRPr>
            </a:lvl1pPr>
          </a:lstStyle>
          <a:p>
            <a:pPr/>
            <a:r>
              <a:t>ERHEBUNG</a:t>
            </a:r>
          </a:p>
        </p:txBody>
      </p:sp>
      <p:sp>
        <p:nvSpPr>
          <p:cNvPr id="335" name="SPEICHERUNG"/>
          <p:cNvSpPr txBox="1"/>
          <p:nvPr/>
        </p:nvSpPr>
        <p:spPr>
          <a:xfrm>
            <a:off x="10378490" y="8779416"/>
            <a:ext cx="3627020" cy="5749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latin typeface="Helvetica Neue Thin"/>
                <a:ea typeface="Helvetica Neue Thin"/>
                <a:cs typeface="Helvetica Neue Thin"/>
                <a:sym typeface="Helvetica Neue Thin"/>
              </a:defRPr>
            </a:lvl1pPr>
          </a:lstStyle>
          <a:p>
            <a:pPr/>
            <a:r>
              <a:t>SPEICHERUNG</a:t>
            </a:r>
          </a:p>
        </p:txBody>
      </p:sp>
      <p:sp>
        <p:nvSpPr>
          <p:cNvPr id="336" name="VERARBEITUNG"/>
          <p:cNvSpPr txBox="1"/>
          <p:nvPr/>
        </p:nvSpPr>
        <p:spPr>
          <a:xfrm>
            <a:off x="17169067" y="8779416"/>
            <a:ext cx="3838550" cy="5749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latin typeface="Helvetica Neue Thin"/>
                <a:ea typeface="Helvetica Neue Thin"/>
                <a:cs typeface="Helvetica Neue Thin"/>
                <a:sym typeface="Helvetica Neue Thin"/>
              </a:defRPr>
            </a:lvl1pPr>
          </a:lstStyle>
          <a:p>
            <a:pPr/>
            <a:r>
              <a:t>VERARBEITUNG</a:t>
            </a:r>
          </a:p>
        </p:txBody>
      </p:sp>
      <p:pic>
        <p:nvPicPr>
          <p:cNvPr id="337" name="pasted-movie.png" descr="pasted-movie.png"/>
          <p:cNvPicPr>
            <a:picLocks noChangeAspect="1"/>
          </p:cNvPicPr>
          <p:nvPr/>
        </p:nvPicPr>
        <p:blipFill>
          <a:blip r:embed="rId3">
            <a:extLst/>
          </a:blip>
          <a:stretch>
            <a:fillRect/>
          </a:stretch>
        </p:blipFill>
        <p:spPr>
          <a:xfrm>
            <a:off x="18205691" y="5755054"/>
            <a:ext cx="1765301" cy="1397001"/>
          </a:xfrm>
          <a:prstGeom prst="rect">
            <a:avLst/>
          </a:prstGeom>
          <a:ln w="12700">
            <a:miter lim="400000"/>
          </a:ln>
        </p:spPr>
      </p:pic>
      <p:pic>
        <p:nvPicPr>
          <p:cNvPr id="338" name="pasted-movie.png" descr="pasted-movie.png"/>
          <p:cNvPicPr>
            <a:picLocks noChangeAspect="1"/>
          </p:cNvPicPr>
          <p:nvPr/>
        </p:nvPicPr>
        <p:blipFill>
          <a:blip r:embed="rId4">
            <a:extLst/>
          </a:blip>
          <a:stretch>
            <a:fillRect/>
          </a:stretch>
        </p:blipFill>
        <p:spPr>
          <a:xfrm>
            <a:off x="11620500" y="5615354"/>
            <a:ext cx="1143000" cy="1676401"/>
          </a:xfrm>
          <a:prstGeom prst="rect">
            <a:avLst/>
          </a:prstGeom>
          <a:ln w="12700">
            <a:miter lim="400000"/>
          </a:ln>
        </p:spPr>
      </p:pic>
      <p:pic>
        <p:nvPicPr>
          <p:cNvPr id="339" name="pasted-movie.png" descr="pasted-movie.png"/>
          <p:cNvPicPr>
            <a:picLocks noChangeAspect="1"/>
          </p:cNvPicPr>
          <p:nvPr/>
        </p:nvPicPr>
        <p:blipFill>
          <a:blip r:embed="rId5">
            <a:extLst/>
          </a:blip>
          <a:stretch>
            <a:fillRect/>
          </a:stretch>
        </p:blipFill>
        <p:spPr>
          <a:xfrm>
            <a:off x="4623532" y="5843954"/>
            <a:ext cx="1638301" cy="12192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lide Number"/>
          <p:cNvSpPr txBox="1"/>
          <p:nvPr>
            <p:ph type="sldNum" sz="quarter" idx="2"/>
          </p:nvPr>
        </p:nvSpPr>
        <p:spPr>
          <a:xfrm>
            <a:off x="22263531" y="716155"/>
            <a:ext cx="406583" cy="4241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4" name="RISIKEN"/>
          <p:cNvSpPr txBox="1"/>
          <p:nvPr/>
        </p:nvSpPr>
        <p:spPr>
          <a:xfrm>
            <a:off x="8459216" y="1390006"/>
            <a:ext cx="7471918" cy="1083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00000"/>
              </a:lnSpc>
              <a:spcBef>
                <a:spcPts val="0"/>
              </a:spcBef>
              <a:defRPr spc="600" sz="6600">
                <a:solidFill>
                  <a:srgbClr val="5E5E5E"/>
                </a:solidFill>
                <a:latin typeface="Helvetica Neue Thin"/>
                <a:ea typeface="Helvetica Neue Thin"/>
                <a:cs typeface="Helvetica Neue Thin"/>
                <a:sym typeface="Helvetica Neue Thin"/>
              </a:defRPr>
            </a:lvl1pPr>
          </a:lstStyle>
          <a:p>
            <a:pPr/>
            <a:r>
              <a:t>RISIKEN</a:t>
            </a:r>
          </a:p>
        </p:txBody>
      </p:sp>
      <p:sp>
        <p:nvSpPr>
          <p:cNvPr id="345" name="Circle"/>
          <p:cNvSpPr/>
          <p:nvPr/>
        </p:nvSpPr>
        <p:spPr>
          <a:xfrm>
            <a:off x="3701805" y="4712677"/>
            <a:ext cx="3481755" cy="3481755"/>
          </a:xfrm>
          <a:prstGeom prst="ellipse">
            <a:avLst/>
          </a:prstGeom>
          <a:solidFill>
            <a:srgbClr val="F2F2F2"/>
          </a:solidFill>
          <a:ln w="12700">
            <a:miter lim="400000"/>
          </a:ln>
        </p:spPr>
        <p:txBody>
          <a:bodyPr lIns="45719" rIns="45719" anchor="ctr"/>
          <a:lstStyle/>
          <a:p>
            <a:pPr algn="ctr" defTabSz="1828433">
              <a:lnSpc>
                <a:spcPct val="100000"/>
              </a:lnSpc>
              <a:spcBef>
                <a:spcPts val="0"/>
              </a:spcBef>
              <a:defRPr sz="3600">
                <a:solidFill>
                  <a:srgbClr val="FFFFFF"/>
                </a:solidFill>
                <a:latin typeface="Helvetica"/>
                <a:ea typeface="Helvetica"/>
                <a:cs typeface="Helvetica"/>
                <a:sym typeface="Helvetica"/>
              </a:defRPr>
            </a:pPr>
          </a:p>
        </p:txBody>
      </p:sp>
      <p:sp>
        <p:nvSpPr>
          <p:cNvPr id="346" name="Circle"/>
          <p:cNvSpPr/>
          <p:nvPr/>
        </p:nvSpPr>
        <p:spPr>
          <a:xfrm>
            <a:off x="10451123" y="4712677"/>
            <a:ext cx="3481755" cy="3481755"/>
          </a:xfrm>
          <a:prstGeom prst="ellipse">
            <a:avLst/>
          </a:prstGeom>
          <a:solidFill>
            <a:srgbClr val="F2F2F2"/>
          </a:solidFill>
          <a:ln w="12700">
            <a:miter lim="400000"/>
          </a:ln>
        </p:spPr>
        <p:txBody>
          <a:bodyPr lIns="45719" rIns="45719" anchor="ctr"/>
          <a:lstStyle/>
          <a:p>
            <a:pPr algn="ctr" defTabSz="1828433">
              <a:lnSpc>
                <a:spcPct val="100000"/>
              </a:lnSpc>
              <a:spcBef>
                <a:spcPts val="0"/>
              </a:spcBef>
              <a:defRPr sz="3600">
                <a:solidFill>
                  <a:srgbClr val="FFFFFF"/>
                </a:solidFill>
                <a:latin typeface="Helvetica"/>
                <a:ea typeface="Helvetica"/>
                <a:cs typeface="Helvetica"/>
                <a:sym typeface="Helvetica"/>
              </a:defRPr>
            </a:pPr>
          </a:p>
        </p:txBody>
      </p:sp>
      <p:sp>
        <p:nvSpPr>
          <p:cNvPr id="347" name="Circle"/>
          <p:cNvSpPr/>
          <p:nvPr/>
        </p:nvSpPr>
        <p:spPr>
          <a:xfrm>
            <a:off x="17347465" y="4712677"/>
            <a:ext cx="3481755" cy="3481755"/>
          </a:xfrm>
          <a:prstGeom prst="ellipse">
            <a:avLst/>
          </a:prstGeom>
          <a:solidFill>
            <a:srgbClr val="F2F2F2"/>
          </a:solidFill>
          <a:ln w="12700">
            <a:miter lim="400000"/>
          </a:ln>
        </p:spPr>
        <p:txBody>
          <a:bodyPr lIns="45719" rIns="45719" anchor="ctr"/>
          <a:lstStyle/>
          <a:p>
            <a:pPr algn="ctr" defTabSz="1828433">
              <a:lnSpc>
                <a:spcPct val="100000"/>
              </a:lnSpc>
              <a:spcBef>
                <a:spcPts val="0"/>
              </a:spcBef>
              <a:defRPr sz="3600">
                <a:solidFill>
                  <a:srgbClr val="FFFFFF"/>
                </a:solidFill>
                <a:latin typeface="Helvetica"/>
                <a:ea typeface="Helvetica"/>
                <a:cs typeface="Helvetica"/>
                <a:sym typeface="Helvetica"/>
              </a:defRPr>
            </a:pPr>
          </a:p>
        </p:txBody>
      </p:sp>
      <p:sp>
        <p:nvSpPr>
          <p:cNvPr id="348" name="COPYRIGHT"/>
          <p:cNvSpPr txBox="1"/>
          <p:nvPr/>
        </p:nvSpPr>
        <p:spPr>
          <a:xfrm>
            <a:off x="3858335" y="8779416"/>
            <a:ext cx="2957679" cy="5749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COPYRIGHT</a:t>
            </a:r>
          </a:p>
        </p:txBody>
      </p:sp>
      <p:sp>
        <p:nvSpPr>
          <p:cNvPr id="349" name="CODE…"/>
          <p:cNvSpPr txBox="1"/>
          <p:nvPr/>
        </p:nvSpPr>
        <p:spPr>
          <a:xfrm>
            <a:off x="10726698" y="8779416"/>
            <a:ext cx="3013152" cy="10702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CODE</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SICHERHEIT</a:t>
            </a:r>
          </a:p>
        </p:txBody>
      </p:sp>
      <p:sp>
        <p:nvSpPr>
          <p:cNvPr id="350" name="Kontrolle"/>
          <p:cNvSpPr txBox="1"/>
          <p:nvPr/>
        </p:nvSpPr>
        <p:spPr>
          <a:xfrm>
            <a:off x="17926156" y="8779416"/>
            <a:ext cx="2242414" cy="5749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Kontrolle</a:t>
            </a:r>
          </a:p>
        </p:txBody>
      </p:sp>
      <p:pic>
        <p:nvPicPr>
          <p:cNvPr id="351" name="pasted-movie.png" descr="pasted-movie.png"/>
          <p:cNvPicPr>
            <a:picLocks noChangeAspect="1"/>
          </p:cNvPicPr>
          <p:nvPr/>
        </p:nvPicPr>
        <p:blipFill>
          <a:blip r:embed="rId3">
            <a:extLst/>
          </a:blip>
          <a:stretch>
            <a:fillRect/>
          </a:stretch>
        </p:blipFill>
        <p:spPr>
          <a:xfrm>
            <a:off x="4782282" y="5793154"/>
            <a:ext cx="1320801" cy="1320801"/>
          </a:xfrm>
          <a:prstGeom prst="rect">
            <a:avLst/>
          </a:prstGeom>
          <a:ln w="12700">
            <a:miter lim="400000"/>
          </a:ln>
        </p:spPr>
      </p:pic>
      <p:pic>
        <p:nvPicPr>
          <p:cNvPr id="352" name="pasted-movie.png" descr="pasted-movie.png"/>
          <p:cNvPicPr>
            <a:picLocks noChangeAspect="1"/>
          </p:cNvPicPr>
          <p:nvPr/>
        </p:nvPicPr>
        <p:blipFill>
          <a:blip r:embed="rId4">
            <a:extLst/>
          </a:blip>
          <a:stretch>
            <a:fillRect/>
          </a:stretch>
        </p:blipFill>
        <p:spPr>
          <a:xfrm>
            <a:off x="11645900" y="5786804"/>
            <a:ext cx="1092200" cy="1333501"/>
          </a:xfrm>
          <a:prstGeom prst="rect">
            <a:avLst/>
          </a:prstGeom>
          <a:ln w="12700">
            <a:miter lim="400000"/>
          </a:ln>
        </p:spPr>
      </p:pic>
      <p:pic>
        <p:nvPicPr>
          <p:cNvPr id="353" name="pasted-movie.png" descr="pasted-movie.png"/>
          <p:cNvPicPr>
            <a:picLocks noChangeAspect="1"/>
          </p:cNvPicPr>
          <p:nvPr/>
        </p:nvPicPr>
        <p:blipFill>
          <a:blip r:embed="rId5">
            <a:extLst/>
          </a:blip>
          <a:stretch>
            <a:fillRect/>
          </a:stretch>
        </p:blipFill>
        <p:spPr>
          <a:xfrm>
            <a:off x="18675591" y="5704254"/>
            <a:ext cx="825501" cy="14986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lide Number"/>
          <p:cNvSpPr txBox="1"/>
          <p:nvPr>
            <p:ph type="sldNum" sz="quarter" idx="2"/>
          </p:nvPr>
        </p:nvSpPr>
        <p:spPr>
          <a:xfrm>
            <a:off x="22241914" y="697105"/>
            <a:ext cx="449817" cy="462245"/>
          </a:xfrm>
          <a:prstGeom prst="rect">
            <a:avLst/>
          </a:prstGeom>
          <a:extLst>
            <a:ext uri="{C572A759-6A51-4108-AA02-DFA0A04FC94B}">
              <ma14:wrappingTextBoxFlag xmlns:ma14="http://schemas.microsoft.com/office/mac/drawingml/2011/main" val="1"/>
            </a:ext>
          </a:extLst>
        </p:spPr>
        <p:txBody>
          <a:bodyPr/>
          <a:lstStyle>
            <a:lvl1pPr>
              <a:defRPr sz="1800"/>
            </a:lvl1pPr>
          </a:lstStyle>
          <a:p>
            <a:pPr/>
            <a:fld id="{86CB4B4D-7CA3-9044-876B-883B54F8677D}" type="slidenum"/>
          </a:p>
        </p:txBody>
      </p:sp>
      <p:sp>
        <p:nvSpPr>
          <p:cNvPr id="358" name="Line"/>
          <p:cNvSpPr/>
          <p:nvPr/>
        </p:nvSpPr>
        <p:spPr>
          <a:xfrm>
            <a:off x="121924" y="3178194"/>
            <a:ext cx="24664946" cy="1"/>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sp>
        <p:nvSpPr>
          <p:cNvPr id="359" name="KEIN FREE-TIER"/>
          <p:cNvSpPr txBox="1"/>
          <p:nvPr/>
        </p:nvSpPr>
        <p:spPr>
          <a:xfrm>
            <a:off x="6474359" y="7056799"/>
            <a:ext cx="3895446" cy="5749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latin typeface="Helvetica Neue Thin"/>
                <a:ea typeface="Helvetica Neue Thin"/>
                <a:cs typeface="Helvetica Neue Thin"/>
                <a:sym typeface="Helvetica Neue Thin"/>
              </a:defRPr>
            </a:lvl1pPr>
          </a:lstStyle>
          <a:p>
            <a:pPr/>
            <a:r>
              <a:t>KEIN FREE-TIER</a:t>
            </a:r>
          </a:p>
        </p:txBody>
      </p:sp>
      <p:sp>
        <p:nvSpPr>
          <p:cNvPr id="360" name="NICHT SELF-HOSTED"/>
          <p:cNvSpPr txBox="1"/>
          <p:nvPr/>
        </p:nvSpPr>
        <p:spPr>
          <a:xfrm>
            <a:off x="614663" y="7056799"/>
            <a:ext cx="5195317" cy="5749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latin typeface="Helvetica Neue Thin"/>
                <a:ea typeface="Helvetica Neue Thin"/>
                <a:cs typeface="Helvetica Neue Thin"/>
                <a:sym typeface="Helvetica Neue Thin"/>
              </a:defRPr>
            </a:lvl1pPr>
          </a:lstStyle>
          <a:p>
            <a:pPr/>
            <a:r>
              <a:t>NICHT SELF-HOSTED</a:t>
            </a:r>
          </a:p>
        </p:txBody>
      </p:sp>
      <p:pic>
        <p:nvPicPr>
          <p:cNvPr id="361" name="pasted-movie.png" descr="pasted-movie.png"/>
          <p:cNvPicPr>
            <a:picLocks noChangeAspect="1"/>
          </p:cNvPicPr>
          <p:nvPr/>
        </p:nvPicPr>
        <p:blipFill>
          <a:blip r:embed="rId3">
            <a:extLst/>
          </a:blip>
          <a:stretch>
            <a:fillRect/>
          </a:stretch>
        </p:blipFill>
        <p:spPr>
          <a:xfrm>
            <a:off x="7976545" y="5032624"/>
            <a:ext cx="1181101" cy="1193801"/>
          </a:xfrm>
          <a:prstGeom prst="rect">
            <a:avLst/>
          </a:prstGeom>
          <a:ln w="12700">
            <a:miter lim="400000"/>
          </a:ln>
        </p:spPr>
      </p:pic>
      <p:pic>
        <p:nvPicPr>
          <p:cNvPr id="362" name="pasted-movie.png" descr="pasted-movie.png"/>
          <p:cNvPicPr>
            <a:picLocks noChangeAspect="1"/>
          </p:cNvPicPr>
          <p:nvPr/>
        </p:nvPicPr>
        <p:blipFill>
          <a:blip r:embed="rId4">
            <a:extLst/>
          </a:blip>
          <a:stretch>
            <a:fillRect/>
          </a:stretch>
        </p:blipFill>
        <p:spPr>
          <a:xfrm>
            <a:off x="2399521" y="4804024"/>
            <a:ext cx="1625601" cy="1651001"/>
          </a:xfrm>
          <a:prstGeom prst="rect">
            <a:avLst/>
          </a:prstGeom>
          <a:ln w="12700">
            <a:miter lim="400000"/>
          </a:ln>
        </p:spPr>
      </p:pic>
      <p:sp>
        <p:nvSpPr>
          <p:cNvPr id="363" name="VERSIONS…"/>
          <p:cNvSpPr txBox="1"/>
          <p:nvPr/>
        </p:nvSpPr>
        <p:spPr>
          <a:xfrm>
            <a:off x="1594128" y="11119818"/>
            <a:ext cx="3349651" cy="15655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latin typeface="Helvetica Neue Thin"/>
                <a:ea typeface="Helvetica Neue Thin"/>
                <a:cs typeface="Helvetica Neue Thin"/>
                <a:sym typeface="Helvetica Neue Thin"/>
              </a:defRPr>
            </a:pPr>
            <a:r>
              <a:t>VERSIONS </a:t>
            </a:r>
          </a:p>
          <a:p>
            <a:pPr algn="ctr" defTabSz="1828433">
              <a:lnSpc>
                <a:spcPct val="100000"/>
              </a:lnSpc>
              <a:spcBef>
                <a:spcPts val="0"/>
              </a:spcBef>
              <a:defRPr spc="600" sz="3200">
                <a:latin typeface="Helvetica Neue Thin"/>
                <a:ea typeface="Helvetica Neue Thin"/>
                <a:cs typeface="Helvetica Neue Thin"/>
                <a:sym typeface="Helvetica Neue Thin"/>
              </a:defRPr>
            </a:pPr>
            <a:r>
              <a:t>SPEZIFISCHE</a:t>
            </a:r>
            <a:br/>
            <a:r>
              <a:t>ANFRAGEN</a:t>
            </a:r>
          </a:p>
        </p:txBody>
      </p:sp>
      <p:pic>
        <p:nvPicPr>
          <p:cNvPr id="364" name="pasted-movie.png" descr="pasted-movie.png"/>
          <p:cNvPicPr>
            <a:picLocks noChangeAspect="1"/>
          </p:cNvPicPr>
          <p:nvPr/>
        </p:nvPicPr>
        <p:blipFill>
          <a:blip r:embed="rId5">
            <a:extLst/>
          </a:blip>
          <a:stretch>
            <a:fillRect/>
          </a:stretch>
        </p:blipFill>
        <p:spPr>
          <a:xfrm>
            <a:off x="2730816" y="9113239"/>
            <a:ext cx="1346201" cy="1612901"/>
          </a:xfrm>
          <a:prstGeom prst="rect">
            <a:avLst/>
          </a:prstGeom>
          <a:ln w="12700">
            <a:miter lim="400000"/>
          </a:ln>
        </p:spPr>
      </p:pic>
      <p:sp>
        <p:nvSpPr>
          <p:cNvPr id="365" name="KONTEXT GEHT…"/>
          <p:cNvSpPr txBox="1"/>
          <p:nvPr/>
        </p:nvSpPr>
        <p:spPr>
          <a:xfrm>
            <a:off x="6611549" y="11111154"/>
            <a:ext cx="3911093"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latin typeface="Helvetica Neue Thin"/>
                <a:ea typeface="Helvetica Neue Thin"/>
                <a:cs typeface="Helvetica Neue Thin"/>
                <a:sym typeface="Helvetica Neue Thin"/>
              </a:defRPr>
            </a:pPr>
            <a:r>
              <a:t>KONTEXT GEHT</a:t>
            </a:r>
          </a:p>
          <a:p>
            <a:pPr algn="ctr" defTabSz="1828433">
              <a:lnSpc>
                <a:spcPct val="100000"/>
              </a:lnSpc>
              <a:spcBef>
                <a:spcPts val="0"/>
              </a:spcBef>
              <a:defRPr spc="600" sz="3200">
                <a:latin typeface="Helvetica Neue Thin"/>
                <a:ea typeface="Helvetica Neue Thin"/>
                <a:cs typeface="Helvetica Neue Thin"/>
                <a:sym typeface="Helvetica Neue Thin"/>
              </a:defRPr>
            </a:pPr>
            <a:r>
              <a:t>VERLOREN</a:t>
            </a:r>
          </a:p>
        </p:txBody>
      </p:sp>
      <p:pic>
        <p:nvPicPr>
          <p:cNvPr id="366" name="pasted-movie.png" descr="pasted-movie.png"/>
          <p:cNvPicPr>
            <a:picLocks noChangeAspect="1"/>
          </p:cNvPicPr>
          <p:nvPr/>
        </p:nvPicPr>
        <p:blipFill>
          <a:blip r:embed="rId6">
            <a:extLst/>
          </a:blip>
          <a:stretch>
            <a:fillRect/>
          </a:stretch>
        </p:blipFill>
        <p:spPr>
          <a:xfrm>
            <a:off x="7805095" y="9183089"/>
            <a:ext cx="1524001" cy="1473201"/>
          </a:xfrm>
          <a:prstGeom prst="rect">
            <a:avLst/>
          </a:prstGeom>
          <a:ln w="12700">
            <a:miter lim="400000"/>
          </a:ln>
        </p:spPr>
      </p:pic>
      <p:sp>
        <p:nvSpPr>
          <p:cNvPr id="367" name="Line"/>
          <p:cNvSpPr/>
          <p:nvPr/>
        </p:nvSpPr>
        <p:spPr>
          <a:xfrm flipH="1">
            <a:off x="12191999" y="870786"/>
            <a:ext cx="2" cy="11974427"/>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sp>
        <p:nvSpPr>
          <p:cNvPr id="368" name="IP LIABILITY…"/>
          <p:cNvSpPr txBox="1"/>
          <p:nvPr/>
        </p:nvSpPr>
        <p:spPr>
          <a:xfrm>
            <a:off x="14330394" y="6656282"/>
            <a:ext cx="3112720" cy="15655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latin typeface="Helvetica Neue Thin"/>
                <a:ea typeface="Helvetica Neue Thin"/>
                <a:cs typeface="Helvetica Neue Thin"/>
                <a:sym typeface="Helvetica Neue Thin"/>
              </a:defRPr>
            </a:pPr>
            <a:r>
              <a:t>IP LIABILITY</a:t>
            </a:r>
          </a:p>
          <a:p>
            <a:pPr algn="ctr" defTabSz="1828433">
              <a:lnSpc>
                <a:spcPct val="100000"/>
              </a:lnSpc>
              <a:spcBef>
                <a:spcPts val="0"/>
              </a:spcBef>
              <a:defRPr spc="600" sz="3200">
                <a:latin typeface="Helvetica Neue Thin"/>
                <a:ea typeface="Helvetica Neue Thin"/>
                <a:cs typeface="Helvetica Neue Thin"/>
                <a:sym typeface="Helvetica Neue Thin"/>
              </a:defRPr>
            </a:pPr>
            <a:r>
              <a:t>ERST AB</a:t>
            </a:r>
            <a:br/>
            <a:r>
              <a:t>ENTERPRISE</a:t>
            </a:r>
          </a:p>
        </p:txBody>
      </p:sp>
      <p:pic>
        <p:nvPicPr>
          <p:cNvPr id="369" name="pasted-movie.png" descr="pasted-movie.png"/>
          <p:cNvPicPr>
            <a:picLocks noChangeAspect="1"/>
          </p:cNvPicPr>
          <p:nvPr/>
        </p:nvPicPr>
        <p:blipFill>
          <a:blip r:embed="rId7">
            <a:extLst/>
          </a:blip>
          <a:stretch>
            <a:fillRect/>
          </a:stretch>
        </p:blipFill>
        <p:spPr>
          <a:xfrm>
            <a:off x="15226354" y="4969124"/>
            <a:ext cx="1320801" cy="1320801"/>
          </a:xfrm>
          <a:prstGeom prst="rect">
            <a:avLst/>
          </a:prstGeom>
          <a:ln w="12700">
            <a:miter lim="400000"/>
          </a:ln>
        </p:spPr>
      </p:pic>
      <p:sp>
        <p:nvSpPr>
          <p:cNvPr id="370" name="OPEN AI"/>
          <p:cNvSpPr txBox="1"/>
          <p:nvPr/>
        </p:nvSpPr>
        <p:spPr>
          <a:xfrm>
            <a:off x="14398415" y="11117504"/>
            <a:ext cx="2105051" cy="5749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latin typeface="Helvetica Neue Thin"/>
                <a:ea typeface="Helvetica Neue Thin"/>
                <a:cs typeface="Helvetica Neue Thin"/>
                <a:sym typeface="Helvetica Neue Thin"/>
              </a:defRPr>
            </a:lvl1pPr>
          </a:lstStyle>
          <a:p>
            <a:pPr/>
            <a:r>
              <a:t>OPEN AI</a:t>
            </a:r>
          </a:p>
        </p:txBody>
      </p:sp>
      <p:pic>
        <p:nvPicPr>
          <p:cNvPr id="371" name="pasted-movie.png" descr="pasted-movie.png"/>
          <p:cNvPicPr>
            <a:picLocks noChangeAspect="1"/>
          </p:cNvPicPr>
          <p:nvPr/>
        </p:nvPicPr>
        <p:blipFill>
          <a:blip r:embed="rId8">
            <a:extLst/>
          </a:blip>
          <a:stretch>
            <a:fillRect/>
          </a:stretch>
        </p:blipFill>
        <p:spPr>
          <a:xfrm>
            <a:off x="14795704" y="9360889"/>
            <a:ext cx="1295401" cy="1117601"/>
          </a:xfrm>
          <a:prstGeom prst="rect">
            <a:avLst/>
          </a:prstGeom>
          <a:ln w="12700">
            <a:miter lim="400000"/>
          </a:ln>
        </p:spPr>
      </p:pic>
      <p:pic>
        <p:nvPicPr>
          <p:cNvPr id="372" name="pasted-movie.png" descr="pasted-movie.png"/>
          <p:cNvPicPr>
            <a:picLocks noChangeAspect="1"/>
          </p:cNvPicPr>
          <p:nvPr/>
        </p:nvPicPr>
        <p:blipFill>
          <a:blip r:embed="rId3">
            <a:extLst/>
          </a:blip>
          <a:stretch>
            <a:fillRect/>
          </a:stretch>
        </p:blipFill>
        <p:spPr>
          <a:xfrm>
            <a:off x="19440221" y="5032624"/>
            <a:ext cx="1181101" cy="1193801"/>
          </a:xfrm>
          <a:prstGeom prst="rect">
            <a:avLst/>
          </a:prstGeom>
          <a:ln w="12700">
            <a:miter lim="400000"/>
          </a:ln>
        </p:spPr>
      </p:pic>
      <p:sp>
        <p:nvSpPr>
          <p:cNvPr id="373" name="CODE  GENERATION"/>
          <p:cNvSpPr txBox="1"/>
          <p:nvPr/>
        </p:nvSpPr>
        <p:spPr>
          <a:xfrm>
            <a:off x="18574020" y="6656282"/>
            <a:ext cx="3220010" cy="10702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latin typeface="Helvetica Neue Thin"/>
                <a:ea typeface="Helvetica Neue Thin"/>
                <a:cs typeface="Helvetica Neue Thin"/>
                <a:sym typeface="Helvetica Neue Thin"/>
              </a:defRPr>
            </a:pPr>
            <a:r>
              <a:t>CODE </a:t>
            </a:r>
            <a:br/>
            <a:r>
              <a:t>GENERATION</a:t>
            </a:r>
          </a:p>
        </p:txBody>
      </p:sp>
      <p:pic>
        <p:nvPicPr>
          <p:cNvPr id="374" name="pasted-movie.png" descr="pasted-movie.png"/>
          <p:cNvPicPr>
            <a:picLocks noChangeAspect="1"/>
          </p:cNvPicPr>
          <p:nvPr/>
        </p:nvPicPr>
        <p:blipFill>
          <a:blip r:embed="rId9">
            <a:extLst/>
          </a:blip>
          <a:stretch>
            <a:fillRect/>
          </a:stretch>
        </p:blipFill>
        <p:spPr>
          <a:xfrm>
            <a:off x="19205271" y="9100539"/>
            <a:ext cx="1651001" cy="1638301"/>
          </a:xfrm>
          <a:prstGeom prst="rect">
            <a:avLst/>
          </a:prstGeom>
          <a:ln w="12700">
            <a:miter lim="400000"/>
          </a:ln>
        </p:spPr>
      </p:pic>
      <p:sp>
        <p:nvSpPr>
          <p:cNvPr id="375" name="FEATURES PREVIEW"/>
          <p:cNvSpPr txBox="1"/>
          <p:nvPr/>
        </p:nvSpPr>
        <p:spPr>
          <a:xfrm>
            <a:off x="18701081" y="11111154"/>
            <a:ext cx="2659381"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latin typeface="Helvetica Neue Thin"/>
                <a:ea typeface="Helvetica Neue Thin"/>
                <a:cs typeface="Helvetica Neue Thin"/>
                <a:sym typeface="Helvetica Neue Thin"/>
              </a:defRPr>
            </a:pPr>
            <a:r>
              <a:t>FEATURES</a:t>
            </a:r>
            <a:br/>
            <a:r>
              <a:t>PREVIEW</a:t>
            </a:r>
          </a:p>
        </p:txBody>
      </p:sp>
      <p:grpSp>
        <p:nvGrpSpPr>
          <p:cNvPr id="378" name="Group"/>
          <p:cNvGrpSpPr/>
          <p:nvPr/>
        </p:nvGrpSpPr>
        <p:grpSpPr>
          <a:xfrm>
            <a:off x="15743217" y="756681"/>
            <a:ext cx="4356050" cy="2093289"/>
            <a:chOff x="0" y="0"/>
            <a:chExt cx="4356048" cy="2093288"/>
          </a:xfrm>
        </p:grpSpPr>
        <p:pic>
          <p:nvPicPr>
            <p:cNvPr id="376" name="pasted-movie.png" descr="pasted-movie.png"/>
            <p:cNvPicPr>
              <a:picLocks noChangeAspect="1"/>
            </p:cNvPicPr>
            <p:nvPr/>
          </p:nvPicPr>
          <p:blipFill>
            <a:blip r:embed="rId10">
              <a:extLst/>
            </a:blip>
            <a:stretch>
              <a:fillRect/>
            </a:stretch>
          </p:blipFill>
          <p:spPr>
            <a:xfrm>
              <a:off x="0" y="0"/>
              <a:ext cx="2093289" cy="2093289"/>
            </a:xfrm>
            <a:prstGeom prst="rect">
              <a:avLst/>
            </a:prstGeom>
            <a:ln w="12700" cap="flat">
              <a:noFill/>
              <a:miter lim="400000"/>
            </a:ln>
            <a:effectLst/>
          </p:spPr>
        </p:pic>
        <p:sp>
          <p:nvSpPr>
            <p:cNvPr id="377" name="TABNINE"/>
            <p:cNvSpPr txBox="1"/>
            <p:nvPr/>
          </p:nvSpPr>
          <p:spPr>
            <a:xfrm>
              <a:off x="2194508" y="759168"/>
              <a:ext cx="2161541" cy="574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TABNINE</a:t>
              </a:r>
            </a:p>
          </p:txBody>
        </p:sp>
      </p:grpSp>
      <p:grpSp>
        <p:nvGrpSpPr>
          <p:cNvPr id="381" name="Group"/>
          <p:cNvGrpSpPr/>
          <p:nvPr/>
        </p:nvGrpSpPr>
        <p:grpSpPr>
          <a:xfrm>
            <a:off x="4476779" y="1022275"/>
            <a:ext cx="4164005" cy="1562101"/>
            <a:chOff x="0" y="0"/>
            <a:chExt cx="4164003" cy="1562100"/>
          </a:xfrm>
        </p:grpSpPr>
        <p:sp>
          <p:nvSpPr>
            <p:cNvPr id="379" name="CoPilot"/>
            <p:cNvSpPr txBox="1"/>
            <p:nvPr/>
          </p:nvSpPr>
          <p:spPr>
            <a:xfrm>
              <a:off x="2317017" y="493574"/>
              <a:ext cx="1846987" cy="574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CoPilot</a:t>
              </a:r>
            </a:p>
          </p:txBody>
        </p:sp>
        <p:pic>
          <p:nvPicPr>
            <p:cNvPr id="380" name="github_grey.png" descr="github_grey.png"/>
            <p:cNvPicPr>
              <a:picLocks noChangeAspect="1"/>
            </p:cNvPicPr>
            <p:nvPr/>
          </p:nvPicPr>
          <p:blipFill>
            <a:blip r:embed="rId11">
              <a:extLst/>
            </a:blip>
            <a:stretch>
              <a:fillRect/>
            </a:stretch>
          </p:blipFill>
          <p:spPr>
            <a:xfrm>
              <a:off x="0" y="0"/>
              <a:ext cx="1924327" cy="1562100"/>
            </a:xfrm>
            <a:prstGeom prst="rect">
              <a:avLst/>
            </a:prstGeom>
            <a:ln w="12700" cap="flat">
              <a:noFill/>
              <a:miter lim="400000"/>
            </a:ln>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lide Number"/>
          <p:cNvSpPr txBox="1"/>
          <p:nvPr>
            <p:ph type="sldNum" sz="quarter" idx="2"/>
          </p:nvPr>
        </p:nvSpPr>
        <p:spPr>
          <a:xfrm>
            <a:off x="22241914" y="697105"/>
            <a:ext cx="449817" cy="462245"/>
          </a:xfrm>
          <a:prstGeom prst="rect">
            <a:avLst/>
          </a:prstGeom>
          <a:extLst>
            <a:ext uri="{C572A759-6A51-4108-AA02-DFA0A04FC94B}">
              <ma14:wrappingTextBoxFlag xmlns:ma14="http://schemas.microsoft.com/office/mac/drawingml/2011/main" val="1"/>
            </a:ext>
          </a:extLst>
        </p:spPr>
        <p:txBody>
          <a:bodyPr/>
          <a:lstStyle>
            <a:lvl1pPr>
              <a:defRPr sz="1800"/>
            </a:lvl1pPr>
          </a:lstStyle>
          <a:p>
            <a:pPr/>
            <a:fld id="{86CB4B4D-7CA3-9044-876B-883B54F8677D}" type="slidenum"/>
          </a:p>
        </p:txBody>
      </p:sp>
      <p:sp>
        <p:nvSpPr>
          <p:cNvPr id="386" name="“"/>
          <p:cNvSpPr txBox="1"/>
          <p:nvPr/>
        </p:nvSpPr>
        <p:spPr>
          <a:xfrm>
            <a:off x="3764133" y="4204859"/>
            <a:ext cx="2823869"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00000"/>
              </a:lnSpc>
              <a:spcBef>
                <a:spcPts val="0"/>
              </a:spcBef>
              <a:defRPr spc="597" sz="23800">
                <a:solidFill>
                  <a:srgbClr val="5E5E5E"/>
                </a:solidFill>
                <a:latin typeface="Helvetica"/>
                <a:ea typeface="Helvetica"/>
                <a:cs typeface="Helvetica"/>
                <a:sym typeface="Helvetica"/>
              </a:defRPr>
            </a:lvl1pPr>
          </a:lstStyle>
          <a:p>
            <a:pPr/>
            <a:r>
              <a:t>“</a:t>
            </a:r>
          </a:p>
        </p:txBody>
      </p:sp>
      <p:sp>
        <p:nvSpPr>
          <p:cNvPr id="387" name="“"/>
          <p:cNvSpPr txBox="1"/>
          <p:nvPr/>
        </p:nvSpPr>
        <p:spPr>
          <a:xfrm>
            <a:off x="10937215" y="4204859"/>
            <a:ext cx="2823869"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00000"/>
              </a:lnSpc>
              <a:spcBef>
                <a:spcPts val="0"/>
              </a:spcBef>
              <a:defRPr spc="597" sz="23800">
                <a:solidFill>
                  <a:srgbClr val="5E5E5E"/>
                </a:solidFill>
                <a:latin typeface="Helvetica"/>
                <a:ea typeface="Helvetica"/>
                <a:cs typeface="Helvetica"/>
                <a:sym typeface="Helvetica"/>
              </a:defRPr>
            </a:lvl1pPr>
          </a:lstStyle>
          <a:p>
            <a:pPr/>
            <a:r>
              <a:t>“</a:t>
            </a:r>
          </a:p>
        </p:txBody>
      </p:sp>
      <p:sp>
        <p:nvSpPr>
          <p:cNvPr id="388" name="“"/>
          <p:cNvSpPr txBox="1"/>
          <p:nvPr/>
        </p:nvSpPr>
        <p:spPr>
          <a:xfrm>
            <a:off x="18110299" y="4204859"/>
            <a:ext cx="2823869"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00000"/>
              </a:lnSpc>
              <a:spcBef>
                <a:spcPts val="0"/>
              </a:spcBef>
              <a:defRPr spc="597" sz="23800">
                <a:solidFill>
                  <a:srgbClr val="5E5E5E"/>
                </a:solidFill>
                <a:latin typeface="Helvetica"/>
                <a:ea typeface="Helvetica"/>
                <a:cs typeface="Helvetica"/>
                <a:sym typeface="Helvetica"/>
              </a:defRPr>
            </a:lvl1pPr>
          </a:lstStyle>
          <a:p>
            <a:pPr/>
            <a:r>
              <a:t>“</a:t>
            </a:r>
          </a:p>
        </p:txBody>
      </p:sp>
      <p:sp>
        <p:nvSpPr>
          <p:cNvPr id="389" name="Manchmal fehlt dem Copilot die Weitsicht. Heißt wenn er einen Fehler an Stelle X fixt, entsteht ein neuer an Stelle Y, den er nicht erkennt."/>
          <p:cNvSpPr txBox="1"/>
          <p:nvPr/>
        </p:nvSpPr>
        <p:spPr>
          <a:xfrm>
            <a:off x="2601518" y="6244199"/>
            <a:ext cx="5149098" cy="27275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ts val="4200"/>
              </a:lnSpc>
              <a:spcBef>
                <a:spcPts val="0"/>
              </a:spcBef>
              <a:defRPr i="1" sz="2800">
                <a:solidFill>
                  <a:srgbClr val="5E5E5E"/>
                </a:solidFill>
                <a:latin typeface="Helvetica Neue Thin"/>
                <a:ea typeface="Helvetica Neue Thin"/>
                <a:cs typeface="Helvetica Neue Thin"/>
                <a:sym typeface="Helvetica Neue Thin"/>
              </a:defRPr>
            </a:lvl1pPr>
          </a:lstStyle>
          <a:p>
            <a:pPr/>
            <a:r>
              <a:t>Manchmal fehlt dem Copilot die Weitsicht. Heißt wenn er einen Fehler an Stelle X fixt, entsteht ein neuer an Stelle Y, den er nicht erkennt.</a:t>
            </a:r>
          </a:p>
        </p:txBody>
      </p:sp>
      <p:sp>
        <p:nvSpPr>
          <p:cNvPr id="390" name="Leider nutzt GitHub eine Veraltete Datengrundlage für Angular und deshalb nicht geeignet für Promts zur Version 17"/>
          <p:cNvSpPr txBox="1"/>
          <p:nvPr/>
        </p:nvSpPr>
        <p:spPr>
          <a:xfrm>
            <a:off x="9812700" y="6244199"/>
            <a:ext cx="5149098" cy="21941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ts val="4200"/>
              </a:lnSpc>
              <a:spcBef>
                <a:spcPts val="0"/>
              </a:spcBef>
              <a:defRPr i="1" sz="2800">
                <a:solidFill>
                  <a:srgbClr val="5E5E5E"/>
                </a:solidFill>
                <a:latin typeface="Helvetica Neue Thin"/>
                <a:ea typeface="Helvetica Neue Thin"/>
                <a:cs typeface="Helvetica Neue Thin"/>
                <a:sym typeface="Helvetica Neue Thin"/>
              </a:defRPr>
            </a:lvl1pPr>
          </a:lstStyle>
          <a:p>
            <a:pPr/>
            <a:r>
              <a:t>Leider nutzt GitHub eine Veraltete Datengrundlage für Angular und deshalb nicht geeignet für Promts zur Version 17</a:t>
            </a:r>
          </a:p>
        </p:txBody>
      </p:sp>
      <p:sp>
        <p:nvSpPr>
          <p:cNvPr id="391" name="Teilweise sind die Lösungsvorschläge noch fehlerhaft, was noch eine zusätzliche Vorsicht fordert beim Annehmen der Promts."/>
          <p:cNvSpPr txBox="1"/>
          <p:nvPr/>
        </p:nvSpPr>
        <p:spPr>
          <a:xfrm>
            <a:off x="16902233" y="6244199"/>
            <a:ext cx="5149098" cy="27275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ts val="4200"/>
              </a:lnSpc>
              <a:spcBef>
                <a:spcPts val="0"/>
              </a:spcBef>
              <a:defRPr i="1" sz="2800">
                <a:solidFill>
                  <a:srgbClr val="5E5E5E"/>
                </a:solidFill>
                <a:latin typeface="Helvetica Neue Thin"/>
                <a:ea typeface="Helvetica Neue Thin"/>
                <a:cs typeface="Helvetica Neue Thin"/>
                <a:sym typeface="Helvetica Neue Thin"/>
              </a:defRPr>
            </a:lvl1pPr>
          </a:lstStyle>
          <a:p>
            <a:pPr/>
            <a:r>
              <a:t>Teilweise sind die Lösungsvorschläge noch fehlerhaft, was noch eine zusätzliche Vorsicht fordert beim Annehmen der Promts.</a:t>
            </a:r>
          </a:p>
        </p:txBody>
      </p:sp>
      <p:sp>
        <p:nvSpPr>
          <p:cNvPr id="392" name="MEINUNGEN AUS DEM…"/>
          <p:cNvSpPr txBox="1"/>
          <p:nvPr/>
        </p:nvSpPr>
        <p:spPr>
          <a:xfrm>
            <a:off x="7102894" y="1390006"/>
            <a:ext cx="10184562" cy="20991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6600">
                <a:solidFill>
                  <a:srgbClr val="5E5E5E"/>
                </a:solidFill>
                <a:latin typeface="Helvetica Neue Thin"/>
                <a:ea typeface="Helvetica Neue Thin"/>
                <a:cs typeface="Helvetica Neue Thin"/>
                <a:sym typeface="Helvetica Neue Thin"/>
              </a:defRPr>
            </a:pPr>
            <a:r>
              <a:t>MEINUNGEN AUS DEM </a:t>
            </a:r>
          </a:p>
          <a:p>
            <a:pPr algn="ctr" defTabSz="1828433">
              <a:lnSpc>
                <a:spcPct val="100000"/>
              </a:lnSpc>
              <a:spcBef>
                <a:spcPts val="0"/>
              </a:spcBef>
              <a:defRPr spc="600" sz="6600">
                <a:solidFill>
                  <a:srgbClr val="5E5E5E"/>
                </a:solidFill>
                <a:latin typeface="Helvetica Neue Thin"/>
                <a:ea typeface="Helvetica Neue Thin"/>
                <a:cs typeface="Helvetica Neue Thin"/>
                <a:sym typeface="Helvetica Neue Thin"/>
              </a:defRPr>
            </a:pPr>
            <a:r>
              <a:t>UNTERNEHMEN</a:t>
            </a:r>
          </a:p>
        </p:txBody>
      </p:sp>
      <p:sp>
        <p:nvSpPr>
          <p:cNvPr id="393" name="NEGATIVES"/>
          <p:cNvSpPr txBox="1"/>
          <p:nvPr/>
        </p:nvSpPr>
        <p:spPr>
          <a:xfrm>
            <a:off x="10956517" y="929868"/>
            <a:ext cx="2477313" cy="31414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1200" sz="1600">
                <a:solidFill>
                  <a:srgbClr val="5E5E5E"/>
                </a:solidFill>
                <a:latin typeface="Helvetica Neue Thin"/>
                <a:ea typeface="Helvetica Neue Thin"/>
                <a:cs typeface="Helvetica Neue Thin"/>
                <a:sym typeface="Helvetica Neue Thin"/>
              </a:defRPr>
            </a:lvl1pPr>
          </a:lstStyle>
          <a:p>
            <a:pPr/>
            <a:r>
              <a:t>NEGATIVES</a:t>
            </a:r>
          </a:p>
        </p:txBody>
      </p:sp>
      <p:sp>
        <p:nvSpPr>
          <p:cNvPr id="394" name="Backend Entwickler"/>
          <p:cNvSpPr txBox="1"/>
          <p:nvPr/>
        </p:nvSpPr>
        <p:spPr>
          <a:xfrm>
            <a:off x="2824511" y="11626064"/>
            <a:ext cx="4366414" cy="512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50000"/>
              </a:lnSpc>
              <a:spcBef>
                <a:spcPts val="0"/>
              </a:spcBef>
              <a:defRPr spc="600" sz="2800">
                <a:latin typeface="Helvetica Neue Thin"/>
                <a:ea typeface="Helvetica Neue Thin"/>
                <a:cs typeface="Helvetica Neue Thin"/>
                <a:sym typeface="Helvetica Neue Thin"/>
              </a:defRPr>
            </a:lvl1pPr>
          </a:lstStyle>
          <a:p>
            <a:pPr/>
            <a:r>
              <a:t>Backend Entwickler</a:t>
            </a:r>
          </a:p>
        </p:txBody>
      </p:sp>
      <p:sp>
        <p:nvSpPr>
          <p:cNvPr id="395" name="Frontend Entwickler"/>
          <p:cNvSpPr txBox="1"/>
          <p:nvPr/>
        </p:nvSpPr>
        <p:spPr>
          <a:xfrm>
            <a:off x="10040408" y="11626064"/>
            <a:ext cx="4427322" cy="512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50000"/>
              </a:lnSpc>
              <a:spcBef>
                <a:spcPts val="0"/>
              </a:spcBef>
              <a:defRPr spc="600" sz="2800">
                <a:latin typeface="Helvetica Neue Thin"/>
                <a:ea typeface="Helvetica Neue Thin"/>
                <a:cs typeface="Helvetica Neue Thin"/>
                <a:sym typeface="Helvetica Neue Thin"/>
              </a:defRPr>
            </a:lvl1pPr>
          </a:lstStyle>
          <a:p>
            <a:pPr/>
            <a:r>
              <a:t>Frontend Entwickler</a:t>
            </a:r>
          </a:p>
        </p:txBody>
      </p:sp>
      <p:sp>
        <p:nvSpPr>
          <p:cNvPr id="396" name="Backend Entwickler"/>
          <p:cNvSpPr txBox="1"/>
          <p:nvPr/>
        </p:nvSpPr>
        <p:spPr>
          <a:xfrm>
            <a:off x="17160396" y="11626064"/>
            <a:ext cx="4366413" cy="512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50000"/>
              </a:lnSpc>
              <a:spcBef>
                <a:spcPts val="0"/>
              </a:spcBef>
              <a:defRPr spc="600" sz="2800">
                <a:latin typeface="Helvetica Neue Thin"/>
                <a:ea typeface="Helvetica Neue Thin"/>
                <a:cs typeface="Helvetica Neue Thin"/>
                <a:sym typeface="Helvetica Neue Thin"/>
              </a:defRPr>
            </a:lvl1pPr>
          </a:lstStyle>
          <a:p>
            <a:pPr/>
            <a:r>
              <a:t>Backend Entwickler</a:t>
            </a:r>
          </a:p>
        </p:txBody>
      </p:sp>
      <p:pic>
        <p:nvPicPr>
          <p:cNvPr id="397" name="pasted-movie.png" descr="pasted-movie.png"/>
          <p:cNvPicPr>
            <a:picLocks noChangeAspect="1"/>
          </p:cNvPicPr>
          <p:nvPr/>
        </p:nvPicPr>
        <p:blipFill>
          <a:blip r:embed="rId3">
            <a:extLst/>
          </a:blip>
          <a:stretch>
            <a:fillRect/>
          </a:stretch>
        </p:blipFill>
        <p:spPr>
          <a:xfrm>
            <a:off x="4026568" y="9317733"/>
            <a:ext cx="1962300" cy="1962299"/>
          </a:xfrm>
          <a:prstGeom prst="rect">
            <a:avLst/>
          </a:prstGeom>
          <a:ln w="12700">
            <a:miter lim="400000"/>
          </a:ln>
        </p:spPr>
      </p:pic>
      <p:pic>
        <p:nvPicPr>
          <p:cNvPr id="398" name="pasted-movie.png" descr="pasted-movie.png"/>
          <p:cNvPicPr>
            <a:picLocks noChangeAspect="1"/>
          </p:cNvPicPr>
          <p:nvPr/>
        </p:nvPicPr>
        <p:blipFill>
          <a:blip r:embed="rId3">
            <a:extLst/>
          </a:blip>
          <a:stretch>
            <a:fillRect/>
          </a:stretch>
        </p:blipFill>
        <p:spPr>
          <a:xfrm>
            <a:off x="11406099" y="9317733"/>
            <a:ext cx="1962300" cy="1962299"/>
          </a:xfrm>
          <a:prstGeom prst="rect">
            <a:avLst/>
          </a:prstGeom>
          <a:ln w="12700">
            <a:miter lim="400000"/>
          </a:ln>
        </p:spPr>
      </p:pic>
      <p:pic>
        <p:nvPicPr>
          <p:cNvPr id="399" name="pasted-movie.png" descr="pasted-movie.png"/>
          <p:cNvPicPr>
            <a:picLocks noChangeAspect="1"/>
          </p:cNvPicPr>
          <p:nvPr/>
        </p:nvPicPr>
        <p:blipFill>
          <a:blip r:embed="rId3">
            <a:extLst/>
          </a:blip>
          <a:stretch>
            <a:fillRect/>
          </a:stretch>
        </p:blipFill>
        <p:spPr>
          <a:xfrm>
            <a:off x="18541083" y="9317733"/>
            <a:ext cx="1962300" cy="196229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4" name="WIE GEHEN WIR MIT UNSEREN KUNDEN PROJEKTEN UM?"/>
          <p:cNvSpPr txBox="1"/>
          <p:nvPr/>
        </p:nvSpPr>
        <p:spPr>
          <a:xfrm>
            <a:off x="4287976" y="873812"/>
            <a:ext cx="15890597" cy="209912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00000"/>
              </a:lnSpc>
              <a:spcBef>
                <a:spcPts val="0"/>
              </a:spcBef>
              <a:defRPr spc="600" sz="6600">
                <a:solidFill>
                  <a:srgbClr val="5E5E5E"/>
                </a:solidFill>
                <a:latin typeface="Helvetica Neue Thin"/>
                <a:ea typeface="Helvetica Neue Thin"/>
                <a:cs typeface="Helvetica Neue Thin"/>
                <a:sym typeface="Helvetica Neue Thin"/>
              </a:defRPr>
            </a:lvl1pPr>
          </a:lstStyle>
          <a:p>
            <a:pPr/>
            <a:r>
              <a:t>WIE GEHEN WIR MIT UNSEREN KUNDEN PROJEKTEN UM?</a:t>
            </a:r>
          </a:p>
        </p:txBody>
      </p:sp>
      <p:sp>
        <p:nvSpPr>
          <p:cNvPr id="405" name="Circle"/>
          <p:cNvSpPr/>
          <p:nvPr/>
        </p:nvSpPr>
        <p:spPr>
          <a:xfrm>
            <a:off x="3701805" y="4712677"/>
            <a:ext cx="3481755" cy="3481755"/>
          </a:xfrm>
          <a:prstGeom prst="ellipse">
            <a:avLst/>
          </a:prstGeom>
          <a:solidFill>
            <a:srgbClr val="F2F2F2"/>
          </a:solidFill>
          <a:ln w="12700">
            <a:miter lim="400000"/>
          </a:ln>
        </p:spPr>
        <p:txBody>
          <a:bodyPr lIns="45719" rIns="45719" anchor="ctr"/>
          <a:lstStyle/>
          <a:p>
            <a:pPr algn="ctr" defTabSz="1828433">
              <a:lnSpc>
                <a:spcPct val="100000"/>
              </a:lnSpc>
              <a:spcBef>
                <a:spcPts val="0"/>
              </a:spcBef>
              <a:defRPr sz="3600">
                <a:solidFill>
                  <a:srgbClr val="FFFFFF"/>
                </a:solidFill>
                <a:latin typeface="Helvetica"/>
                <a:ea typeface="Helvetica"/>
                <a:cs typeface="Helvetica"/>
                <a:sym typeface="Helvetica"/>
              </a:defRPr>
            </a:pPr>
          </a:p>
        </p:txBody>
      </p:sp>
      <p:sp>
        <p:nvSpPr>
          <p:cNvPr id="406" name="Circle"/>
          <p:cNvSpPr/>
          <p:nvPr/>
        </p:nvSpPr>
        <p:spPr>
          <a:xfrm>
            <a:off x="10451123" y="4712677"/>
            <a:ext cx="3481755" cy="3481755"/>
          </a:xfrm>
          <a:prstGeom prst="ellipse">
            <a:avLst/>
          </a:prstGeom>
          <a:solidFill>
            <a:srgbClr val="F2F2F2"/>
          </a:solidFill>
          <a:ln w="12700">
            <a:miter lim="400000"/>
          </a:ln>
        </p:spPr>
        <p:txBody>
          <a:bodyPr lIns="45719" rIns="45719" anchor="ctr"/>
          <a:lstStyle/>
          <a:p>
            <a:pPr algn="ctr" defTabSz="1828433">
              <a:lnSpc>
                <a:spcPct val="100000"/>
              </a:lnSpc>
              <a:spcBef>
                <a:spcPts val="0"/>
              </a:spcBef>
              <a:defRPr sz="3600">
                <a:solidFill>
                  <a:srgbClr val="FFFFFF"/>
                </a:solidFill>
                <a:latin typeface="Helvetica"/>
                <a:ea typeface="Helvetica"/>
                <a:cs typeface="Helvetica"/>
                <a:sym typeface="Helvetica"/>
              </a:defRPr>
            </a:pPr>
          </a:p>
        </p:txBody>
      </p:sp>
      <p:sp>
        <p:nvSpPr>
          <p:cNvPr id="407" name="Circle"/>
          <p:cNvSpPr/>
          <p:nvPr/>
        </p:nvSpPr>
        <p:spPr>
          <a:xfrm>
            <a:off x="17347465" y="4712677"/>
            <a:ext cx="3481755" cy="3481755"/>
          </a:xfrm>
          <a:prstGeom prst="ellipse">
            <a:avLst/>
          </a:prstGeom>
          <a:solidFill>
            <a:srgbClr val="F2F2F2"/>
          </a:solidFill>
          <a:ln w="12700">
            <a:miter lim="400000"/>
          </a:ln>
        </p:spPr>
        <p:txBody>
          <a:bodyPr lIns="45719" rIns="45719" anchor="ctr"/>
          <a:lstStyle/>
          <a:p>
            <a:pPr algn="ctr" defTabSz="1828433">
              <a:lnSpc>
                <a:spcPct val="100000"/>
              </a:lnSpc>
              <a:spcBef>
                <a:spcPts val="0"/>
              </a:spcBef>
              <a:defRPr sz="3600">
                <a:solidFill>
                  <a:srgbClr val="FFFFFF"/>
                </a:solidFill>
                <a:latin typeface="Helvetica"/>
                <a:ea typeface="Helvetica"/>
                <a:cs typeface="Helvetica"/>
                <a:sym typeface="Helvetica"/>
              </a:defRPr>
            </a:pPr>
          </a:p>
        </p:txBody>
      </p:sp>
      <p:sp>
        <p:nvSpPr>
          <p:cNvPr id="408" name="DATENSCHUTZ"/>
          <p:cNvSpPr txBox="1"/>
          <p:nvPr/>
        </p:nvSpPr>
        <p:spPr>
          <a:xfrm>
            <a:off x="3620841" y="8779416"/>
            <a:ext cx="3643682" cy="5749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DATENSCHUTZ</a:t>
            </a:r>
          </a:p>
        </p:txBody>
      </p:sp>
      <p:sp>
        <p:nvSpPr>
          <p:cNvPr id="409" name="COPYRIGHT VERLETZUNGEN"/>
          <p:cNvSpPr txBox="1"/>
          <p:nvPr/>
        </p:nvSpPr>
        <p:spPr>
          <a:xfrm>
            <a:off x="8741434" y="8779416"/>
            <a:ext cx="6983680" cy="5749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COPYRIGHT VERLETZUNGEN</a:t>
            </a:r>
          </a:p>
        </p:txBody>
      </p:sp>
      <p:sp>
        <p:nvSpPr>
          <p:cNvPr id="410" name="DATEN TRANSFER"/>
          <p:cNvSpPr txBox="1"/>
          <p:nvPr/>
        </p:nvSpPr>
        <p:spPr>
          <a:xfrm>
            <a:off x="16888041" y="8779416"/>
            <a:ext cx="4400602" cy="5749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DATEN TRANSFER</a:t>
            </a:r>
          </a:p>
        </p:txBody>
      </p:sp>
      <p:pic>
        <p:nvPicPr>
          <p:cNvPr id="411" name="pasted-movie.png" descr="pasted-movie.png"/>
          <p:cNvPicPr>
            <a:picLocks noChangeAspect="1"/>
          </p:cNvPicPr>
          <p:nvPr/>
        </p:nvPicPr>
        <p:blipFill>
          <a:blip r:embed="rId3">
            <a:extLst/>
          </a:blip>
          <a:stretch>
            <a:fillRect/>
          </a:stretch>
        </p:blipFill>
        <p:spPr>
          <a:xfrm>
            <a:off x="11531600" y="5793154"/>
            <a:ext cx="1320800" cy="1320801"/>
          </a:xfrm>
          <a:prstGeom prst="rect">
            <a:avLst/>
          </a:prstGeom>
          <a:ln w="12700">
            <a:miter lim="400000"/>
          </a:ln>
        </p:spPr>
      </p:pic>
      <p:pic>
        <p:nvPicPr>
          <p:cNvPr id="412" name="pasted-movie.png" descr="pasted-movie.png"/>
          <p:cNvPicPr>
            <a:picLocks noChangeAspect="1"/>
          </p:cNvPicPr>
          <p:nvPr/>
        </p:nvPicPr>
        <p:blipFill>
          <a:blip r:embed="rId4">
            <a:extLst/>
          </a:blip>
          <a:stretch>
            <a:fillRect/>
          </a:stretch>
        </p:blipFill>
        <p:spPr>
          <a:xfrm>
            <a:off x="4896582" y="5786804"/>
            <a:ext cx="1092201" cy="1333501"/>
          </a:xfrm>
          <a:prstGeom prst="rect">
            <a:avLst/>
          </a:prstGeom>
          <a:ln w="12700">
            <a:miter lim="400000"/>
          </a:ln>
        </p:spPr>
      </p:pic>
      <p:pic>
        <p:nvPicPr>
          <p:cNvPr id="413" name="pasted-movie.png" descr="pasted-movie.png"/>
          <p:cNvPicPr>
            <a:picLocks noChangeAspect="1"/>
          </p:cNvPicPr>
          <p:nvPr/>
        </p:nvPicPr>
        <p:blipFill>
          <a:blip r:embed="rId5">
            <a:extLst/>
          </a:blip>
          <a:stretch>
            <a:fillRect/>
          </a:stretch>
        </p:blipFill>
        <p:spPr>
          <a:xfrm>
            <a:off x="18017855" y="5793154"/>
            <a:ext cx="2140975" cy="13208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lide Number"/>
          <p:cNvSpPr txBox="1"/>
          <p:nvPr>
            <p:ph type="sldNum" sz="quarter" idx="2"/>
          </p:nvPr>
        </p:nvSpPr>
        <p:spPr>
          <a:xfrm>
            <a:off x="22241914" y="697105"/>
            <a:ext cx="449817" cy="462245"/>
          </a:xfrm>
          <a:prstGeom prst="rect">
            <a:avLst/>
          </a:prstGeom>
          <a:extLst>
            <a:ext uri="{C572A759-6A51-4108-AA02-DFA0A04FC94B}">
              <ma14:wrappingTextBoxFlag xmlns:ma14="http://schemas.microsoft.com/office/mac/drawingml/2011/main" val="1"/>
            </a:ext>
          </a:extLst>
        </p:spPr>
        <p:txBody>
          <a:bodyPr/>
          <a:lstStyle>
            <a:lvl1pPr>
              <a:defRPr sz="1800"/>
            </a:lvl1pPr>
          </a:lstStyle>
          <a:p>
            <a:pPr/>
            <a:fld id="{86CB4B4D-7CA3-9044-876B-883B54F8677D}" type="slidenum"/>
          </a:p>
        </p:txBody>
      </p:sp>
      <p:sp>
        <p:nvSpPr>
          <p:cNvPr id="418" name="Line"/>
          <p:cNvSpPr/>
          <p:nvPr/>
        </p:nvSpPr>
        <p:spPr>
          <a:xfrm flipH="1">
            <a:off x="12192000" y="1328229"/>
            <a:ext cx="1" cy="11059542"/>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sp>
        <p:nvSpPr>
          <p:cNvPr id="419" name="Line"/>
          <p:cNvSpPr/>
          <p:nvPr/>
        </p:nvSpPr>
        <p:spPr>
          <a:xfrm>
            <a:off x="-279894" y="6858000"/>
            <a:ext cx="24664946" cy="0"/>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sp>
        <p:nvSpPr>
          <p:cNvPr id="420" name="NIMMT DIR  DIE ARBEIT NICHT WEG"/>
          <p:cNvSpPr txBox="1"/>
          <p:nvPr/>
        </p:nvSpPr>
        <p:spPr>
          <a:xfrm>
            <a:off x="2593872" y="4615777"/>
            <a:ext cx="5799430"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NIMMT DIR </a:t>
            </a:r>
            <a:br/>
            <a:r>
              <a:t>DIE ARBEIT NICHT WEG</a:t>
            </a:r>
          </a:p>
        </p:txBody>
      </p:sp>
      <p:sp>
        <p:nvSpPr>
          <p:cNvPr id="421" name="KEINE VOLLSTÄNDIGEN…"/>
          <p:cNvSpPr txBox="1"/>
          <p:nvPr/>
        </p:nvSpPr>
        <p:spPr>
          <a:xfrm>
            <a:off x="2480181" y="10759256"/>
            <a:ext cx="6026812" cy="10702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KEINE VOLLSTÄNDIGEN </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KLASSEN</a:t>
            </a:r>
          </a:p>
        </p:txBody>
      </p:sp>
      <p:sp>
        <p:nvSpPr>
          <p:cNvPr id="422" name="KEIN VOLLSTÄNDIGER…"/>
          <p:cNvSpPr txBox="1"/>
          <p:nvPr/>
        </p:nvSpPr>
        <p:spPr>
          <a:xfrm>
            <a:off x="15291588" y="4615777"/>
            <a:ext cx="5703520"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KEIN VOLLSTÄNDIGER </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ERSATZ</a:t>
            </a:r>
          </a:p>
        </p:txBody>
      </p:sp>
      <p:sp>
        <p:nvSpPr>
          <p:cNvPr id="423" name="KANN NICHT…"/>
          <p:cNvSpPr txBox="1"/>
          <p:nvPr/>
        </p:nvSpPr>
        <p:spPr>
          <a:xfrm>
            <a:off x="15877007" y="10759256"/>
            <a:ext cx="4532682" cy="10702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KANN NICHT </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GEDANKEN LESEN</a:t>
            </a:r>
          </a:p>
        </p:txBody>
      </p:sp>
      <p:pic>
        <p:nvPicPr>
          <p:cNvPr id="424" name="dieb.png" descr="dieb.png"/>
          <p:cNvPicPr>
            <a:picLocks noChangeAspect="1"/>
          </p:cNvPicPr>
          <p:nvPr/>
        </p:nvPicPr>
        <p:blipFill>
          <a:blip r:embed="rId3">
            <a:extLst/>
          </a:blip>
          <a:stretch>
            <a:fillRect/>
          </a:stretch>
        </p:blipFill>
        <p:spPr>
          <a:xfrm>
            <a:off x="4674437" y="2187056"/>
            <a:ext cx="1638301" cy="1638301"/>
          </a:xfrm>
          <a:prstGeom prst="rect">
            <a:avLst/>
          </a:prstGeom>
          <a:ln w="12700">
            <a:miter lim="400000"/>
          </a:ln>
        </p:spPr>
      </p:pic>
      <p:pic>
        <p:nvPicPr>
          <p:cNvPr id="425" name="automatisierter-prozess.png" descr="automatisierter-prozess.png"/>
          <p:cNvPicPr>
            <a:picLocks noChangeAspect="1"/>
          </p:cNvPicPr>
          <p:nvPr/>
        </p:nvPicPr>
        <p:blipFill>
          <a:blip r:embed="rId4">
            <a:extLst/>
          </a:blip>
          <a:stretch>
            <a:fillRect/>
          </a:stretch>
        </p:blipFill>
        <p:spPr>
          <a:xfrm>
            <a:off x="17324198" y="2187056"/>
            <a:ext cx="1638301" cy="1638301"/>
          </a:xfrm>
          <a:prstGeom prst="rect">
            <a:avLst/>
          </a:prstGeom>
          <a:ln w="12700">
            <a:miter lim="400000"/>
          </a:ln>
        </p:spPr>
      </p:pic>
      <p:pic>
        <p:nvPicPr>
          <p:cNvPr id="426" name="gedanken.png" descr="gedanken.png"/>
          <p:cNvPicPr>
            <a:picLocks noChangeAspect="1"/>
          </p:cNvPicPr>
          <p:nvPr/>
        </p:nvPicPr>
        <p:blipFill>
          <a:blip r:embed="rId5">
            <a:extLst/>
          </a:blip>
          <a:stretch>
            <a:fillRect/>
          </a:stretch>
        </p:blipFill>
        <p:spPr>
          <a:xfrm>
            <a:off x="17324198" y="8431379"/>
            <a:ext cx="1638301" cy="1638301"/>
          </a:xfrm>
          <a:prstGeom prst="rect">
            <a:avLst/>
          </a:prstGeom>
          <a:ln w="12700">
            <a:miter lim="400000"/>
          </a:ln>
        </p:spPr>
      </p:pic>
      <p:pic>
        <p:nvPicPr>
          <p:cNvPr id="427" name="pasted-movie.png" descr="pasted-movie.png"/>
          <p:cNvPicPr>
            <a:picLocks noChangeAspect="1"/>
          </p:cNvPicPr>
          <p:nvPr/>
        </p:nvPicPr>
        <p:blipFill>
          <a:blip r:embed="rId6">
            <a:extLst/>
          </a:blip>
          <a:stretch>
            <a:fillRect/>
          </a:stretch>
        </p:blipFill>
        <p:spPr>
          <a:xfrm>
            <a:off x="4845887" y="8691729"/>
            <a:ext cx="1295401" cy="11176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2" name="Shape"/>
          <p:cNvSpPr/>
          <p:nvPr/>
        </p:nvSpPr>
        <p:spPr>
          <a:xfrm>
            <a:off x="10293786" y="4959786"/>
            <a:ext cx="3796428" cy="37964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rgbClr val="5E5E5E"/>
          </a:solidFill>
          <a:ln w="12700">
            <a:miter lim="400000"/>
          </a:ln>
        </p:spPr>
        <p:txBody>
          <a:bodyPr lIns="45719" rIns="45719" anchor="ctr"/>
          <a:lstStyle/>
          <a:p>
            <a:pPr defTabSz="457062">
              <a:lnSpc>
                <a:spcPct val="100000"/>
              </a:lnSpc>
              <a:spcBef>
                <a:spcPts val="0"/>
              </a:spcBef>
              <a:defRPr sz="2900">
                <a:solidFill>
                  <a:srgbClr val="5E5E5E"/>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5" name="Image" descr="Image"/>
          <p:cNvPicPr>
            <a:picLocks noChangeAspect="1"/>
          </p:cNvPicPr>
          <p:nvPr/>
        </p:nvPicPr>
        <p:blipFill>
          <a:blip r:embed="rId2">
            <a:extLst/>
          </a:blip>
          <a:srcRect l="5110" t="0" r="0" b="0"/>
          <a:stretch>
            <a:fillRect/>
          </a:stretch>
        </p:blipFill>
        <p:spPr>
          <a:xfrm>
            <a:off x="2386409" y="1045368"/>
            <a:ext cx="19611014" cy="1162526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lide Number"/>
          <p:cNvSpPr txBox="1"/>
          <p:nvPr>
            <p:ph type="sldNum" sz="quarter" idx="2"/>
          </p:nvPr>
        </p:nvSpPr>
        <p:spPr>
          <a:xfrm>
            <a:off x="22312545" y="716155"/>
            <a:ext cx="308555" cy="4241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7" name="Image" descr="Image"/>
          <p:cNvPicPr>
            <a:picLocks noChangeAspect="1"/>
          </p:cNvPicPr>
          <p:nvPr/>
        </p:nvPicPr>
        <p:blipFill>
          <a:blip r:embed="rId3">
            <a:extLst/>
          </a:blip>
          <a:stretch>
            <a:fillRect/>
          </a:stretch>
        </p:blipFill>
        <p:spPr>
          <a:xfrm>
            <a:off x="-30841" y="-72100"/>
            <a:ext cx="24445682" cy="13968962"/>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lide Number"/>
          <p:cNvSpPr txBox="1"/>
          <p:nvPr>
            <p:ph type="sldNum" sz="quarter" idx="2"/>
          </p:nvPr>
        </p:nvSpPr>
        <p:spPr>
          <a:xfrm>
            <a:off x="22312545" y="716155"/>
            <a:ext cx="308555" cy="42414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2" name="MANUEL BAUER"/>
          <p:cNvSpPr txBox="1"/>
          <p:nvPr/>
        </p:nvSpPr>
        <p:spPr>
          <a:xfrm>
            <a:off x="3467733" y="7569246"/>
            <a:ext cx="7022567" cy="10831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6600">
                <a:solidFill>
                  <a:srgbClr val="5E5E5E"/>
                </a:solidFill>
                <a:latin typeface="Helvetica Neue Thin"/>
                <a:ea typeface="Helvetica Neue Thin"/>
                <a:cs typeface="Helvetica Neue Thin"/>
                <a:sym typeface="Helvetica Neue Thin"/>
              </a:defRPr>
            </a:lvl1pPr>
          </a:lstStyle>
          <a:p>
            <a:pPr/>
            <a:r>
              <a:t>MANUEL BAUER</a:t>
            </a:r>
          </a:p>
        </p:txBody>
      </p:sp>
      <p:sp>
        <p:nvSpPr>
          <p:cNvPr id="203" name="Software Engineer"/>
          <p:cNvSpPr txBox="1"/>
          <p:nvPr/>
        </p:nvSpPr>
        <p:spPr>
          <a:xfrm>
            <a:off x="3440454" y="8734583"/>
            <a:ext cx="7077125" cy="3888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50000"/>
              </a:lnSpc>
              <a:spcBef>
                <a:spcPts val="0"/>
              </a:spcBef>
              <a:defRPr spc="333" sz="2000">
                <a:solidFill>
                  <a:srgbClr val="5E5E5E"/>
                </a:solidFill>
                <a:latin typeface="Helvetica Neue Thin"/>
                <a:ea typeface="Helvetica Neue Thin"/>
                <a:cs typeface="Helvetica Neue Thin"/>
                <a:sym typeface="Helvetica Neue Thin"/>
              </a:defRPr>
            </a:lvl1pPr>
          </a:lstStyle>
          <a:p>
            <a:pPr/>
            <a:r>
              <a:t>Software Engineer</a:t>
            </a:r>
          </a:p>
        </p:txBody>
      </p:sp>
      <p:sp>
        <p:nvSpPr>
          <p:cNvPr id="204" name="Rounded Rectangle"/>
          <p:cNvSpPr/>
          <p:nvPr/>
        </p:nvSpPr>
        <p:spPr>
          <a:xfrm>
            <a:off x="4728897" y="2035556"/>
            <a:ext cx="4500239" cy="4501752"/>
          </a:xfrm>
          <a:prstGeom prst="roundRect">
            <a:avLst>
              <a:gd name="adj" fmla="val 10455"/>
            </a:avLst>
          </a:prstGeom>
          <a:blipFill>
            <a:blip r:embed="rId3"/>
            <a:stretch>
              <a:fillRect/>
            </a:stretch>
          </a:blip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05" name="bremade/copilot-meetup-2024"/>
          <p:cNvSpPr txBox="1"/>
          <p:nvPr/>
        </p:nvSpPr>
        <p:spPr>
          <a:xfrm>
            <a:off x="9027146" y="11706139"/>
            <a:ext cx="6329708" cy="3888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50000"/>
              </a:lnSpc>
              <a:spcBef>
                <a:spcPts val="0"/>
              </a:spcBef>
              <a:defRPr spc="333" sz="2000">
                <a:solidFill>
                  <a:srgbClr val="5E5E5E"/>
                </a:solidFill>
                <a:latin typeface="Helvetica Neue Thin"/>
                <a:ea typeface="Helvetica Neue Thin"/>
                <a:cs typeface="Helvetica Neue Thin"/>
                <a:sym typeface="Helvetica Neue Thin"/>
              </a:defRPr>
            </a:lvl1pPr>
          </a:lstStyle>
          <a:p>
            <a:pPr/>
            <a:r>
              <a:t>bremade/copilot-meetup-2024</a:t>
            </a:r>
          </a:p>
        </p:txBody>
      </p:sp>
      <p:sp>
        <p:nvSpPr>
          <p:cNvPr id="206" name="janbremauer"/>
          <p:cNvSpPr txBox="1"/>
          <p:nvPr/>
        </p:nvSpPr>
        <p:spPr>
          <a:xfrm>
            <a:off x="15149726" y="11706139"/>
            <a:ext cx="4500240" cy="3888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50000"/>
              </a:lnSpc>
              <a:spcBef>
                <a:spcPts val="0"/>
              </a:spcBef>
              <a:defRPr spc="333" sz="2000">
                <a:solidFill>
                  <a:srgbClr val="5E5E5E"/>
                </a:solidFill>
                <a:latin typeface="Helvetica Neue Thin"/>
                <a:ea typeface="Helvetica Neue Thin"/>
                <a:cs typeface="Helvetica Neue Thin"/>
                <a:sym typeface="Helvetica Neue Thin"/>
              </a:defRPr>
            </a:lvl1pPr>
          </a:lstStyle>
          <a:p>
            <a:pPr/>
            <a:r>
              <a:t>janbremauer</a:t>
            </a:r>
          </a:p>
        </p:txBody>
      </p:sp>
      <p:pic>
        <p:nvPicPr>
          <p:cNvPr id="207" name="pasted-movie.png" descr="pasted-movie.png"/>
          <p:cNvPicPr>
            <a:picLocks noChangeAspect="1"/>
          </p:cNvPicPr>
          <p:nvPr/>
        </p:nvPicPr>
        <p:blipFill>
          <a:blip r:embed="rId4">
            <a:extLst/>
          </a:blip>
          <a:stretch>
            <a:fillRect/>
          </a:stretch>
        </p:blipFill>
        <p:spPr>
          <a:xfrm>
            <a:off x="16858282" y="10192422"/>
            <a:ext cx="1083127" cy="1083127"/>
          </a:xfrm>
          <a:prstGeom prst="rect">
            <a:avLst/>
          </a:prstGeom>
          <a:ln w="12700">
            <a:miter lim="400000"/>
          </a:ln>
        </p:spPr>
      </p:pic>
      <p:pic>
        <p:nvPicPr>
          <p:cNvPr id="208" name="pasted-movie.png" descr="pasted-movie.png"/>
          <p:cNvPicPr>
            <a:picLocks noChangeAspect="1"/>
          </p:cNvPicPr>
          <p:nvPr/>
        </p:nvPicPr>
        <p:blipFill>
          <a:blip r:embed="rId5">
            <a:extLst/>
          </a:blip>
          <a:stretch>
            <a:fillRect/>
          </a:stretch>
        </p:blipFill>
        <p:spPr>
          <a:xfrm>
            <a:off x="11650436" y="10192422"/>
            <a:ext cx="1083128" cy="1083127"/>
          </a:xfrm>
          <a:prstGeom prst="rect">
            <a:avLst/>
          </a:prstGeom>
          <a:ln w="12700">
            <a:miter lim="400000"/>
          </a:ln>
        </p:spPr>
      </p:pic>
      <p:sp>
        <p:nvSpPr>
          <p:cNvPr id="209" name="Rounded Rectangle"/>
          <p:cNvSpPr/>
          <p:nvPr/>
        </p:nvSpPr>
        <p:spPr>
          <a:xfrm>
            <a:off x="15149726" y="2035556"/>
            <a:ext cx="4500240" cy="4501752"/>
          </a:xfrm>
          <a:prstGeom prst="roundRect">
            <a:avLst>
              <a:gd name="adj" fmla="val 10455"/>
            </a:avLst>
          </a:prstGeom>
          <a:blipFill>
            <a:blip r:embed="rId6"/>
            <a:stretch>
              <a:fillRect/>
            </a:stretch>
          </a:blip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10" name="JAN BREMAUER"/>
          <p:cNvSpPr txBox="1"/>
          <p:nvPr/>
        </p:nvSpPr>
        <p:spPr>
          <a:xfrm>
            <a:off x="13916641" y="7569246"/>
            <a:ext cx="6966408" cy="10831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6600">
                <a:solidFill>
                  <a:srgbClr val="5E5E5E"/>
                </a:solidFill>
                <a:latin typeface="Helvetica Neue Thin"/>
                <a:ea typeface="Helvetica Neue Thin"/>
                <a:cs typeface="Helvetica Neue Thin"/>
                <a:sym typeface="Helvetica Neue Thin"/>
              </a:defRPr>
            </a:lvl1pPr>
          </a:lstStyle>
          <a:p>
            <a:pPr/>
            <a:r>
              <a:t>JAN BREMAUER</a:t>
            </a:r>
          </a:p>
        </p:txBody>
      </p:sp>
      <p:sp>
        <p:nvSpPr>
          <p:cNvPr id="211" name="Java Backend/Cloud Developer"/>
          <p:cNvSpPr txBox="1"/>
          <p:nvPr/>
        </p:nvSpPr>
        <p:spPr>
          <a:xfrm>
            <a:off x="14038091" y="8734583"/>
            <a:ext cx="6723508" cy="3888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50000"/>
              </a:lnSpc>
              <a:spcBef>
                <a:spcPts val="0"/>
              </a:spcBef>
              <a:defRPr spc="333" sz="2000">
                <a:solidFill>
                  <a:srgbClr val="5E5E5E"/>
                </a:solidFill>
                <a:latin typeface="Helvetica Neue Thin"/>
                <a:ea typeface="Helvetica Neue Thin"/>
                <a:cs typeface="Helvetica Neue Thin"/>
                <a:sym typeface="Helvetica Neue Thin"/>
              </a:defRPr>
            </a:lvl1pPr>
          </a:lstStyle>
          <a:p>
            <a:pPr/>
            <a:r>
              <a:t>Java Backend/Cloud Developer</a:t>
            </a:r>
          </a:p>
        </p:txBody>
      </p:sp>
      <p:sp>
        <p:nvSpPr>
          <p:cNvPr id="212" name="manuelbauer55"/>
          <p:cNvSpPr txBox="1"/>
          <p:nvPr/>
        </p:nvSpPr>
        <p:spPr>
          <a:xfrm>
            <a:off x="3814162" y="11706139"/>
            <a:ext cx="6329708" cy="3888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50000"/>
              </a:lnSpc>
              <a:spcBef>
                <a:spcPts val="0"/>
              </a:spcBef>
              <a:defRPr spc="333" sz="2000">
                <a:solidFill>
                  <a:srgbClr val="5E5E5E"/>
                </a:solidFill>
                <a:latin typeface="Helvetica Neue Thin"/>
                <a:ea typeface="Helvetica Neue Thin"/>
                <a:cs typeface="Helvetica Neue Thin"/>
                <a:sym typeface="Helvetica Neue Thin"/>
              </a:defRPr>
            </a:lvl1pPr>
          </a:lstStyle>
          <a:p>
            <a:pPr/>
            <a:r>
              <a:t>manuelbauer55</a:t>
            </a:r>
          </a:p>
        </p:txBody>
      </p:sp>
      <p:pic>
        <p:nvPicPr>
          <p:cNvPr id="213" name="pasted-movie.png" descr="pasted-movie.png"/>
          <p:cNvPicPr>
            <a:picLocks noChangeAspect="1"/>
          </p:cNvPicPr>
          <p:nvPr/>
        </p:nvPicPr>
        <p:blipFill>
          <a:blip r:embed="rId4">
            <a:extLst/>
          </a:blip>
          <a:stretch>
            <a:fillRect/>
          </a:stretch>
        </p:blipFill>
        <p:spPr>
          <a:xfrm>
            <a:off x="6442591" y="10192422"/>
            <a:ext cx="1083127" cy="1083127"/>
          </a:xfrm>
          <a:prstGeom prst="rect">
            <a:avLst/>
          </a:prstGeom>
          <a:ln w="12700">
            <a:miter lim="400000"/>
          </a:ln>
        </p:spPr>
      </p:pic>
      <p:grpSp>
        <p:nvGrpSpPr>
          <p:cNvPr id="216" name="Group"/>
          <p:cNvGrpSpPr/>
          <p:nvPr/>
        </p:nvGrpSpPr>
        <p:grpSpPr>
          <a:xfrm>
            <a:off x="11031328" y="2494358"/>
            <a:ext cx="2321343" cy="3584148"/>
            <a:chOff x="0" y="0"/>
            <a:chExt cx="2321341" cy="3584147"/>
          </a:xfrm>
        </p:grpSpPr>
        <p:sp>
          <p:nvSpPr>
            <p:cNvPr id="214" name="Rounded Rectangle"/>
            <p:cNvSpPr/>
            <p:nvPr/>
          </p:nvSpPr>
          <p:spPr>
            <a:xfrm>
              <a:off x="0" y="0"/>
              <a:ext cx="2321342" cy="3584148"/>
            </a:xfrm>
            <a:prstGeom prst="roundRect">
              <a:avLst>
                <a:gd name="adj" fmla="val 8955"/>
              </a:avLst>
            </a:prstGeom>
            <a:solidFill>
              <a:srgbClr val="80808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215" name="logods.png" descr="logods.png"/>
            <p:cNvPicPr>
              <a:picLocks noChangeAspect="1"/>
            </p:cNvPicPr>
            <p:nvPr/>
          </p:nvPicPr>
          <p:blipFill>
            <a:blip r:embed="rId7">
              <a:extLst/>
            </a:blip>
            <a:stretch>
              <a:fillRect/>
            </a:stretch>
          </p:blipFill>
          <p:spPr>
            <a:xfrm>
              <a:off x="131918" y="134639"/>
              <a:ext cx="2057506" cy="3314870"/>
            </a:xfrm>
            <a:prstGeom prst="rect">
              <a:avLst/>
            </a:prstGeom>
            <a:ln w="12700" cap="flat">
              <a:noFill/>
              <a:miter lim="400000"/>
            </a:ln>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lide Number"/>
          <p:cNvSpPr txBox="1"/>
          <p:nvPr>
            <p:ph type="sldNum" sz="quarter" idx="2"/>
          </p:nvPr>
        </p:nvSpPr>
        <p:spPr>
          <a:xfrm>
            <a:off x="22305482" y="697105"/>
            <a:ext cx="322681" cy="462245"/>
          </a:xfrm>
          <a:prstGeom prst="rect">
            <a:avLst/>
          </a:prstGeom>
          <a:extLst>
            <a:ext uri="{C572A759-6A51-4108-AA02-DFA0A04FC94B}">
              <ma14:wrappingTextBoxFlag xmlns:ma14="http://schemas.microsoft.com/office/mac/drawingml/2011/main" val="1"/>
            </a:ext>
          </a:extLst>
        </p:spPr>
        <p:txBody>
          <a:bodyPr/>
          <a:lstStyle>
            <a:lvl1pPr>
              <a:defRPr sz="1800"/>
            </a:lvl1pPr>
          </a:lstStyle>
          <a:p>
            <a:pPr/>
            <a:fld id="{86CB4B4D-7CA3-9044-876B-883B54F8677D}" type="slidenum"/>
          </a:p>
        </p:txBody>
      </p:sp>
      <p:sp>
        <p:nvSpPr>
          <p:cNvPr id="221" name="“"/>
          <p:cNvSpPr txBox="1"/>
          <p:nvPr/>
        </p:nvSpPr>
        <p:spPr>
          <a:xfrm>
            <a:off x="3764133" y="4204859"/>
            <a:ext cx="2823869"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00000"/>
              </a:lnSpc>
              <a:spcBef>
                <a:spcPts val="0"/>
              </a:spcBef>
              <a:defRPr spc="597" sz="23800">
                <a:solidFill>
                  <a:srgbClr val="5E5E5E"/>
                </a:solidFill>
                <a:latin typeface="Helvetica"/>
                <a:ea typeface="Helvetica"/>
                <a:cs typeface="Helvetica"/>
                <a:sym typeface="Helvetica"/>
              </a:defRPr>
            </a:lvl1pPr>
          </a:lstStyle>
          <a:p>
            <a:pPr/>
            <a:r>
              <a:t>“</a:t>
            </a:r>
          </a:p>
        </p:txBody>
      </p:sp>
      <p:sp>
        <p:nvSpPr>
          <p:cNvPr id="222" name="“"/>
          <p:cNvSpPr txBox="1"/>
          <p:nvPr/>
        </p:nvSpPr>
        <p:spPr>
          <a:xfrm>
            <a:off x="10937215" y="4204859"/>
            <a:ext cx="2823869"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00000"/>
              </a:lnSpc>
              <a:spcBef>
                <a:spcPts val="0"/>
              </a:spcBef>
              <a:defRPr spc="597" sz="23800">
                <a:solidFill>
                  <a:srgbClr val="5E5E5E"/>
                </a:solidFill>
                <a:latin typeface="Helvetica"/>
                <a:ea typeface="Helvetica"/>
                <a:cs typeface="Helvetica"/>
                <a:sym typeface="Helvetica"/>
              </a:defRPr>
            </a:lvl1pPr>
          </a:lstStyle>
          <a:p>
            <a:pPr/>
            <a:r>
              <a:t>“</a:t>
            </a:r>
          </a:p>
        </p:txBody>
      </p:sp>
      <p:sp>
        <p:nvSpPr>
          <p:cNvPr id="223" name="“"/>
          <p:cNvSpPr txBox="1"/>
          <p:nvPr/>
        </p:nvSpPr>
        <p:spPr>
          <a:xfrm>
            <a:off x="18110299" y="4204859"/>
            <a:ext cx="2823869"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ct val="100000"/>
              </a:lnSpc>
              <a:spcBef>
                <a:spcPts val="0"/>
              </a:spcBef>
              <a:defRPr spc="597" sz="23800">
                <a:solidFill>
                  <a:srgbClr val="5E5E5E"/>
                </a:solidFill>
                <a:latin typeface="Helvetica"/>
                <a:ea typeface="Helvetica"/>
                <a:cs typeface="Helvetica"/>
                <a:sym typeface="Helvetica"/>
              </a:defRPr>
            </a:lvl1pPr>
          </a:lstStyle>
          <a:p>
            <a:pPr/>
            <a:r>
              <a:t>“</a:t>
            </a:r>
          </a:p>
        </p:txBody>
      </p:sp>
      <p:sp>
        <p:nvSpPr>
          <p:cNvPr id="224" name="Gerade beim Generieren…"/>
          <p:cNvSpPr txBox="1"/>
          <p:nvPr/>
        </p:nvSpPr>
        <p:spPr>
          <a:xfrm>
            <a:off x="2601518" y="6244199"/>
            <a:ext cx="5149098" cy="16607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1828433">
              <a:lnSpc>
                <a:spcPts val="4200"/>
              </a:lnSpc>
              <a:spcBef>
                <a:spcPts val="0"/>
              </a:spcBef>
              <a:defRPr i="1" sz="2800">
                <a:solidFill>
                  <a:srgbClr val="7F7F7F"/>
                </a:solidFill>
                <a:latin typeface="Helvetica Neue Thin"/>
                <a:ea typeface="Helvetica Neue Thin"/>
                <a:cs typeface="Helvetica Neue Thin"/>
                <a:sym typeface="Helvetica Neue Thin"/>
              </a:defRPr>
            </a:pPr>
            <a:r>
              <a:t>Gerade beim Generieren </a:t>
            </a:r>
          </a:p>
          <a:p>
            <a:pPr algn="ctr" defTabSz="1828433">
              <a:lnSpc>
                <a:spcPts val="4200"/>
              </a:lnSpc>
              <a:spcBef>
                <a:spcPts val="0"/>
              </a:spcBef>
              <a:defRPr i="1" sz="2800">
                <a:solidFill>
                  <a:srgbClr val="7F7F7F"/>
                </a:solidFill>
                <a:latin typeface="Helvetica Neue Thin"/>
                <a:ea typeface="Helvetica Neue Thin"/>
                <a:cs typeface="Helvetica Neue Thin"/>
                <a:sym typeface="Helvetica Neue Thin"/>
              </a:defRPr>
            </a:pPr>
            <a:r>
              <a:t>von 2nd Level Dokumentation hat sich der Copilot schon gelohnt.</a:t>
            </a:r>
          </a:p>
        </p:txBody>
      </p:sp>
      <p:sp>
        <p:nvSpPr>
          <p:cNvPr id="225" name="Ich konnte durch…"/>
          <p:cNvSpPr txBox="1"/>
          <p:nvPr/>
        </p:nvSpPr>
        <p:spPr>
          <a:xfrm>
            <a:off x="9812700" y="6244199"/>
            <a:ext cx="5149098" cy="16607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1828433">
              <a:lnSpc>
                <a:spcPts val="4200"/>
              </a:lnSpc>
              <a:spcBef>
                <a:spcPts val="0"/>
              </a:spcBef>
              <a:defRPr i="1" sz="2800">
                <a:solidFill>
                  <a:srgbClr val="7F7F7F"/>
                </a:solidFill>
                <a:latin typeface="Helvetica Neue Thin"/>
                <a:ea typeface="Helvetica Neue Thin"/>
                <a:cs typeface="Helvetica Neue Thin"/>
                <a:sym typeface="Helvetica Neue Thin"/>
              </a:defRPr>
            </a:pPr>
            <a:r>
              <a:t>Ich konnte durch </a:t>
            </a:r>
          </a:p>
          <a:p>
            <a:pPr algn="ctr" defTabSz="1828433">
              <a:lnSpc>
                <a:spcPts val="4200"/>
              </a:lnSpc>
              <a:spcBef>
                <a:spcPts val="0"/>
              </a:spcBef>
              <a:defRPr i="1" sz="2800">
                <a:solidFill>
                  <a:srgbClr val="7F7F7F"/>
                </a:solidFill>
                <a:latin typeface="Helvetica Neue Thin"/>
                <a:ea typeface="Helvetica Neue Thin"/>
                <a:cs typeface="Helvetica Neue Thin"/>
                <a:sym typeface="Helvetica Neue Thin"/>
              </a:defRPr>
            </a:pPr>
            <a:r>
              <a:t>den Copiloten meine Testaufwände deutlich reduzieren.</a:t>
            </a:r>
          </a:p>
        </p:txBody>
      </p:sp>
      <p:sp>
        <p:nvSpPr>
          <p:cNvPr id="226" name="Das Migrieren von Apache auf NGINX hat mit dem Inline Copilot fehlerfrei funktioniert. Hat sich fast wie Gedankenlesen angefühlt."/>
          <p:cNvSpPr txBox="1"/>
          <p:nvPr/>
        </p:nvSpPr>
        <p:spPr>
          <a:xfrm>
            <a:off x="16902233" y="6244199"/>
            <a:ext cx="5149098" cy="27275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1828433">
              <a:lnSpc>
                <a:spcPts val="4200"/>
              </a:lnSpc>
              <a:spcBef>
                <a:spcPts val="0"/>
              </a:spcBef>
              <a:defRPr i="1" sz="2800">
                <a:solidFill>
                  <a:srgbClr val="7F7F7F"/>
                </a:solidFill>
                <a:latin typeface="Helvetica Neue Thin"/>
                <a:ea typeface="Helvetica Neue Thin"/>
                <a:cs typeface="Helvetica Neue Thin"/>
                <a:sym typeface="Helvetica Neue Thin"/>
              </a:defRPr>
            </a:lvl1pPr>
          </a:lstStyle>
          <a:p>
            <a:pPr/>
            <a:r>
              <a:t>Das Migrieren von Apache auf NGINX hat mit dem Inline Copilot fehlerfrei funktioniert. Hat sich fast wie Gedankenlesen angefühlt.</a:t>
            </a:r>
          </a:p>
        </p:txBody>
      </p:sp>
      <p:sp>
        <p:nvSpPr>
          <p:cNvPr id="227" name="MEINUNGEN AUS DEM…"/>
          <p:cNvSpPr txBox="1"/>
          <p:nvPr/>
        </p:nvSpPr>
        <p:spPr>
          <a:xfrm>
            <a:off x="7102894" y="1390006"/>
            <a:ext cx="10184562" cy="20991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6600">
                <a:latin typeface="Helvetica Neue Thin"/>
                <a:ea typeface="Helvetica Neue Thin"/>
                <a:cs typeface="Helvetica Neue Thin"/>
                <a:sym typeface="Helvetica Neue Thin"/>
              </a:defRPr>
            </a:pPr>
            <a:r>
              <a:t>MEINUNGEN AUS DEM </a:t>
            </a:r>
          </a:p>
          <a:p>
            <a:pPr algn="ctr" defTabSz="1828433">
              <a:lnSpc>
                <a:spcPct val="100000"/>
              </a:lnSpc>
              <a:spcBef>
                <a:spcPts val="0"/>
              </a:spcBef>
              <a:defRPr spc="600" sz="6600">
                <a:latin typeface="Helvetica Neue Thin"/>
                <a:ea typeface="Helvetica Neue Thin"/>
                <a:cs typeface="Helvetica Neue Thin"/>
                <a:sym typeface="Helvetica Neue Thin"/>
              </a:defRPr>
            </a:pPr>
            <a:r>
              <a:t>UNTERNEHMEN</a:t>
            </a:r>
          </a:p>
        </p:txBody>
      </p:sp>
      <p:sp>
        <p:nvSpPr>
          <p:cNvPr id="228" name="POSITIVE"/>
          <p:cNvSpPr txBox="1"/>
          <p:nvPr/>
        </p:nvSpPr>
        <p:spPr>
          <a:xfrm>
            <a:off x="11133504" y="929868"/>
            <a:ext cx="2123339" cy="31414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1200" sz="1600">
                <a:latin typeface="Helvetica Neue Thin"/>
                <a:ea typeface="Helvetica Neue Thin"/>
                <a:cs typeface="Helvetica Neue Thin"/>
                <a:sym typeface="Helvetica Neue Thin"/>
              </a:defRPr>
            </a:lvl1pPr>
          </a:lstStyle>
          <a:p>
            <a:pPr/>
            <a:r>
              <a:t>POSITIVE</a:t>
            </a:r>
          </a:p>
        </p:txBody>
      </p:sp>
      <p:sp>
        <p:nvSpPr>
          <p:cNvPr id="229" name="Backend Entwickler"/>
          <p:cNvSpPr txBox="1"/>
          <p:nvPr/>
        </p:nvSpPr>
        <p:spPr>
          <a:xfrm>
            <a:off x="2824511" y="11626064"/>
            <a:ext cx="4366414" cy="512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50000"/>
              </a:lnSpc>
              <a:spcBef>
                <a:spcPts val="0"/>
              </a:spcBef>
              <a:defRPr spc="600" sz="2800">
                <a:latin typeface="Helvetica Neue Thin"/>
                <a:ea typeface="Helvetica Neue Thin"/>
                <a:cs typeface="Helvetica Neue Thin"/>
                <a:sym typeface="Helvetica Neue Thin"/>
              </a:defRPr>
            </a:lvl1pPr>
          </a:lstStyle>
          <a:p>
            <a:pPr/>
            <a:r>
              <a:t>Backend Entwickler</a:t>
            </a:r>
          </a:p>
        </p:txBody>
      </p:sp>
      <p:sp>
        <p:nvSpPr>
          <p:cNvPr id="230" name="Frontend Entwickler"/>
          <p:cNvSpPr txBox="1"/>
          <p:nvPr/>
        </p:nvSpPr>
        <p:spPr>
          <a:xfrm>
            <a:off x="10040408" y="11626064"/>
            <a:ext cx="4427322" cy="512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50000"/>
              </a:lnSpc>
              <a:spcBef>
                <a:spcPts val="0"/>
              </a:spcBef>
              <a:defRPr spc="600" sz="2800">
                <a:latin typeface="Helvetica Neue Thin"/>
                <a:ea typeface="Helvetica Neue Thin"/>
                <a:cs typeface="Helvetica Neue Thin"/>
                <a:sym typeface="Helvetica Neue Thin"/>
              </a:defRPr>
            </a:lvl1pPr>
          </a:lstStyle>
          <a:p>
            <a:pPr/>
            <a:r>
              <a:t>Frontend Entwickler</a:t>
            </a:r>
          </a:p>
        </p:txBody>
      </p:sp>
      <p:sp>
        <p:nvSpPr>
          <p:cNvPr id="231" name="Backend Entwickler"/>
          <p:cNvSpPr txBox="1"/>
          <p:nvPr/>
        </p:nvSpPr>
        <p:spPr>
          <a:xfrm>
            <a:off x="17160396" y="11626064"/>
            <a:ext cx="4366413" cy="5129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50000"/>
              </a:lnSpc>
              <a:spcBef>
                <a:spcPts val="0"/>
              </a:spcBef>
              <a:defRPr spc="600" sz="2800">
                <a:latin typeface="Helvetica Neue Thin"/>
                <a:ea typeface="Helvetica Neue Thin"/>
                <a:cs typeface="Helvetica Neue Thin"/>
                <a:sym typeface="Helvetica Neue Thin"/>
              </a:defRPr>
            </a:lvl1pPr>
          </a:lstStyle>
          <a:p>
            <a:pPr/>
            <a:r>
              <a:t>Backend Entwickler</a:t>
            </a:r>
          </a:p>
        </p:txBody>
      </p:sp>
      <p:pic>
        <p:nvPicPr>
          <p:cNvPr id="232" name="pasted-movie.png" descr="pasted-movie.png"/>
          <p:cNvPicPr>
            <a:picLocks noChangeAspect="1"/>
          </p:cNvPicPr>
          <p:nvPr/>
        </p:nvPicPr>
        <p:blipFill>
          <a:blip r:embed="rId3">
            <a:extLst/>
          </a:blip>
          <a:stretch>
            <a:fillRect/>
          </a:stretch>
        </p:blipFill>
        <p:spPr>
          <a:xfrm>
            <a:off x="4026568" y="9317733"/>
            <a:ext cx="1962300" cy="1962299"/>
          </a:xfrm>
          <a:prstGeom prst="rect">
            <a:avLst/>
          </a:prstGeom>
          <a:ln w="12700">
            <a:miter lim="400000"/>
          </a:ln>
        </p:spPr>
      </p:pic>
      <p:pic>
        <p:nvPicPr>
          <p:cNvPr id="233" name="pasted-movie.png" descr="pasted-movie.png"/>
          <p:cNvPicPr>
            <a:picLocks noChangeAspect="1"/>
          </p:cNvPicPr>
          <p:nvPr/>
        </p:nvPicPr>
        <p:blipFill>
          <a:blip r:embed="rId3">
            <a:extLst/>
          </a:blip>
          <a:stretch>
            <a:fillRect/>
          </a:stretch>
        </p:blipFill>
        <p:spPr>
          <a:xfrm>
            <a:off x="11406099" y="9317733"/>
            <a:ext cx="1962300" cy="1962299"/>
          </a:xfrm>
          <a:prstGeom prst="rect">
            <a:avLst/>
          </a:prstGeom>
          <a:ln w="12700">
            <a:miter lim="400000"/>
          </a:ln>
        </p:spPr>
      </p:pic>
      <p:pic>
        <p:nvPicPr>
          <p:cNvPr id="234" name="pasted-movie.png" descr="pasted-movie.png"/>
          <p:cNvPicPr>
            <a:picLocks noChangeAspect="1"/>
          </p:cNvPicPr>
          <p:nvPr/>
        </p:nvPicPr>
        <p:blipFill>
          <a:blip r:embed="rId3">
            <a:extLst/>
          </a:blip>
          <a:stretch>
            <a:fillRect/>
          </a:stretch>
        </p:blipFill>
        <p:spPr>
          <a:xfrm>
            <a:off x="18541083" y="9317733"/>
            <a:ext cx="1962300" cy="1962299"/>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lide Number"/>
          <p:cNvSpPr txBox="1"/>
          <p:nvPr>
            <p:ph type="sldNum" sz="quarter" idx="2"/>
          </p:nvPr>
        </p:nvSpPr>
        <p:spPr>
          <a:xfrm>
            <a:off x="22305482" y="697105"/>
            <a:ext cx="322681" cy="462245"/>
          </a:xfrm>
          <a:prstGeom prst="rect">
            <a:avLst/>
          </a:prstGeom>
          <a:extLst>
            <a:ext uri="{C572A759-6A51-4108-AA02-DFA0A04FC94B}">
              <ma14:wrappingTextBoxFlag xmlns:ma14="http://schemas.microsoft.com/office/mac/drawingml/2011/main" val="1"/>
            </a:ext>
          </a:extLst>
        </p:spPr>
        <p:txBody>
          <a:bodyPr/>
          <a:lstStyle>
            <a:lvl1pPr>
              <a:defRPr sz="1800"/>
            </a:lvl1pPr>
          </a:lstStyle>
          <a:p>
            <a:pPr/>
            <a:fld id="{86CB4B4D-7CA3-9044-876B-883B54F8677D}" type="slidenum"/>
          </a:p>
        </p:txBody>
      </p:sp>
      <p:sp>
        <p:nvSpPr>
          <p:cNvPr id="239" name="PRODUCTIVITY"/>
          <p:cNvSpPr txBox="1"/>
          <p:nvPr/>
        </p:nvSpPr>
        <p:spPr>
          <a:xfrm>
            <a:off x="8927289" y="1390006"/>
            <a:ext cx="6472708" cy="10831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6600">
                <a:solidFill>
                  <a:srgbClr val="5E5E5E"/>
                </a:solidFill>
                <a:latin typeface="Helvetica Neue Thin"/>
                <a:ea typeface="Helvetica Neue Thin"/>
                <a:cs typeface="Helvetica Neue Thin"/>
                <a:sym typeface="Helvetica Neue Thin"/>
              </a:defRPr>
            </a:lvl1pPr>
          </a:lstStyle>
          <a:p>
            <a:pPr/>
            <a:r>
              <a:t>PRODUCTIVITY</a:t>
            </a:r>
          </a:p>
        </p:txBody>
      </p:sp>
      <p:sp>
        <p:nvSpPr>
          <p:cNvPr id="240" name="FACTS"/>
          <p:cNvSpPr txBox="1"/>
          <p:nvPr/>
        </p:nvSpPr>
        <p:spPr>
          <a:xfrm>
            <a:off x="11440809" y="929868"/>
            <a:ext cx="1445668" cy="31414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1200" sz="1600">
                <a:solidFill>
                  <a:srgbClr val="5E5E5E"/>
                </a:solidFill>
                <a:latin typeface="Helvetica Neue Thin"/>
                <a:ea typeface="Helvetica Neue Thin"/>
                <a:cs typeface="Helvetica Neue Thin"/>
                <a:sym typeface="Helvetica Neue Thin"/>
              </a:defRPr>
            </a:lvl1pPr>
          </a:lstStyle>
          <a:p>
            <a:pPr/>
            <a:r>
              <a:t>FACTS</a:t>
            </a:r>
          </a:p>
        </p:txBody>
      </p:sp>
      <p:sp>
        <p:nvSpPr>
          <p:cNvPr id="241" name="Erhöht nachweislich die Produktivität der Entwickler und…"/>
          <p:cNvSpPr txBox="1"/>
          <p:nvPr/>
        </p:nvSpPr>
        <p:spPr>
          <a:xfrm>
            <a:off x="4872571" y="2619586"/>
            <a:ext cx="14658344" cy="8423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1828433">
              <a:lnSpc>
                <a:spcPct val="150000"/>
              </a:lnSpc>
              <a:spcBef>
                <a:spcPts val="0"/>
              </a:spcBef>
              <a:defRPr spc="333" sz="2000">
                <a:solidFill>
                  <a:srgbClr val="5E5E5E"/>
                </a:solidFill>
                <a:latin typeface="Helvetica Neue Thin"/>
                <a:ea typeface="Helvetica Neue Thin"/>
                <a:cs typeface="Helvetica Neue Thin"/>
                <a:sym typeface="Helvetica Neue Thin"/>
              </a:defRPr>
            </a:pPr>
            <a:r>
              <a:t>Erhöht nachweislich die Produktivität der Entwickler und </a:t>
            </a:r>
          </a:p>
          <a:p>
            <a:pPr algn="ctr" defTabSz="1828433">
              <a:lnSpc>
                <a:spcPct val="150000"/>
              </a:lnSpc>
              <a:spcBef>
                <a:spcPts val="0"/>
              </a:spcBef>
              <a:defRPr spc="333" sz="2000">
                <a:solidFill>
                  <a:srgbClr val="5E5E5E"/>
                </a:solidFill>
                <a:latin typeface="Helvetica Neue Thin"/>
                <a:ea typeface="Helvetica Neue Thin"/>
                <a:cs typeface="Helvetica Neue Thin"/>
                <a:sym typeface="Helvetica Neue Thin"/>
              </a:defRPr>
            </a:pPr>
            <a:r>
              <a:t>beschleunigt das Tempo der Softwareentwicklung</a:t>
            </a:r>
          </a:p>
        </p:txBody>
      </p:sp>
      <p:sp>
        <p:nvSpPr>
          <p:cNvPr id="242" name="GLÜCKLICHERE…"/>
          <p:cNvSpPr txBox="1"/>
          <p:nvPr/>
        </p:nvSpPr>
        <p:spPr>
          <a:xfrm>
            <a:off x="4775200" y="9628146"/>
            <a:ext cx="3949295"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GLÜCKLICHERE</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ENTWICKLER</a:t>
            </a:r>
          </a:p>
        </p:txBody>
      </p:sp>
      <p:sp>
        <p:nvSpPr>
          <p:cNvPr id="243" name="SCHNELLERE…"/>
          <p:cNvSpPr txBox="1"/>
          <p:nvPr/>
        </p:nvSpPr>
        <p:spPr>
          <a:xfrm>
            <a:off x="10363912" y="9628146"/>
            <a:ext cx="3662783"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SCHNELLERE</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ENTWICKLUNG</a:t>
            </a:r>
          </a:p>
        </p:txBody>
      </p:sp>
      <p:sp>
        <p:nvSpPr>
          <p:cNvPr id="244" name="AUTOMATISCHE…"/>
          <p:cNvSpPr txBox="1"/>
          <p:nvPr/>
        </p:nvSpPr>
        <p:spPr>
          <a:xfrm>
            <a:off x="15403950" y="9628146"/>
            <a:ext cx="3959048" cy="15655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AUTOMATISCHE</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CODE </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GENERIERUNG</a:t>
            </a:r>
          </a:p>
        </p:txBody>
      </p:sp>
      <p:graphicFrame>
        <p:nvGraphicFramePr>
          <p:cNvPr id="245" name="2D Donut Chart"/>
          <p:cNvGraphicFramePr/>
          <p:nvPr/>
        </p:nvGraphicFramePr>
        <p:xfrm>
          <a:off x="4557688" y="4352901"/>
          <a:ext cx="4384319" cy="4384319"/>
        </p:xfrm>
        <a:graphic xmlns:a="http://schemas.openxmlformats.org/drawingml/2006/main">
          <a:graphicData uri="http://schemas.openxmlformats.org/drawingml/2006/chart">
            <c:chart xmlns:c="http://schemas.openxmlformats.org/drawingml/2006/chart" r:id="rId3"/>
          </a:graphicData>
        </a:graphic>
      </p:graphicFrame>
      <p:graphicFrame>
        <p:nvGraphicFramePr>
          <p:cNvPr id="246" name="2D Donut Chart"/>
          <p:cNvGraphicFramePr/>
          <p:nvPr/>
        </p:nvGraphicFramePr>
        <p:xfrm>
          <a:off x="9971484" y="4352901"/>
          <a:ext cx="4384319" cy="4384319"/>
        </p:xfrm>
        <a:graphic xmlns:a="http://schemas.openxmlformats.org/drawingml/2006/main">
          <a:graphicData uri="http://schemas.openxmlformats.org/drawingml/2006/chart">
            <c:chart xmlns:c="http://schemas.openxmlformats.org/drawingml/2006/chart" r:id="rId4"/>
          </a:graphicData>
        </a:graphic>
      </p:graphicFrame>
      <p:graphicFrame>
        <p:nvGraphicFramePr>
          <p:cNvPr id="247" name="2D Donut Chart"/>
          <p:cNvGraphicFramePr/>
          <p:nvPr/>
        </p:nvGraphicFramePr>
        <p:xfrm>
          <a:off x="15191314" y="4352901"/>
          <a:ext cx="4384319" cy="4384319"/>
        </p:xfrm>
        <a:graphic xmlns:a="http://schemas.openxmlformats.org/drawingml/2006/main">
          <a:graphicData uri="http://schemas.openxmlformats.org/drawingml/2006/chart">
            <c:chart xmlns:c="http://schemas.openxmlformats.org/drawingml/2006/chart" r:id="rId5"/>
          </a:graphicData>
        </a:graphic>
      </p:graphicFrame>
      <p:sp>
        <p:nvSpPr>
          <p:cNvPr id="248" name="75%"/>
          <p:cNvSpPr txBox="1"/>
          <p:nvPr/>
        </p:nvSpPr>
        <p:spPr>
          <a:xfrm>
            <a:off x="5919108" y="6127550"/>
            <a:ext cx="1661479" cy="8350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937" sz="5000">
                <a:solidFill>
                  <a:srgbClr val="5E5E5E"/>
                </a:solidFill>
                <a:latin typeface="Helvetica Neue Thin"/>
                <a:ea typeface="Helvetica Neue Thin"/>
                <a:cs typeface="Helvetica Neue Thin"/>
                <a:sym typeface="Helvetica Neue Thin"/>
              </a:defRPr>
            </a:lvl1pPr>
          </a:lstStyle>
          <a:p>
            <a:pPr/>
            <a:r>
              <a:t>75%</a:t>
            </a:r>
          </a:p>
        </p:txBody>
      </p:sp>
      <p:sp>
        <p:nvSpPr>
          <p:cNvPr id="249" name="55%"/>
          <p:cNvSpPr txBox="1"/>
          <p:nvPr/>
        </p:nvSpPr>
        <p:spPr>
          <a:xfrm>
            <a:off x="11361261" y="6127550"/>
            <a:ext cx="1661478" cy="8350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937" sz="5000">
                <a:solidFill>
                  <a:srgbClr val="5E5E5E"/>
                </a:solidFill>
                <a:latin typeface="Helvetica Neue Thin"/>
                <a:ea typeface="Helvetica Neue Thin"/>
                <a:cs typeface="Helvetica Neue Thin"/>
                <a:sym typeface="Helvetica Neue Thin"/>
              </a:defRPr>
            </a:lvl1pPr>
          </a:lstStyle>
          <a:p>
            <a:pPr/>
            <a:r>
              <a:t>55%</a:t>
            </a:r>
          </a:p>
        </p:txBody>
      </p:sp>
      <p:sp>
        <p:nvSpPr>
          <p:cNvPr id="250" name="46%"/>
          <p:cNvSpPr txBox="1"/>
          <p:nvPr/>
        </p:nvSpPr>
        <p:spPr>
          <a:xfrm>
            <a:off x="16746699" y="6127550"/>
            <a:ext cx="1661479" cy="8350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937" sz="5000">
                <a:solidFill>
                  <a:srgbClr val="5E5E5E"/>
                </a:solidFill>
                <a:latin typeface="Helvetica Neue Thin"/>
                <a:ea typeface="Helvetica Neue Thin"/>
                <a:cs typeface="Helvetica Neue Thin"/>
                <a:sym typeface="Helvetica Neue Thin"/>
              </a:defRPr>
            </a:lvl1pPr>
          </a:lstStyle>
          <a:p>
            <a:pPr/>
            <a:r>
              <a:t>46%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lide Number"/>
          <p:cNvSpPr txBox="1"/>
          <p:nvPr>
            <p:ph type="sldNum" sz="quarter" idx="2"/>
          </p:nvPr>
        </p:nvSpPr>
        <p:spPr>
          <a:xfrm>
            <a:off x="22305482" y="697105"/>
            <a:ext cx="322681" cy="462245"/>
          </a:xfrm>
          <a:prstGeom prst="rect">
            <a:avLst/>
          </a:prstGeom>
          <a:extLst>
            <a:ext uri="{C572A759-6A51-4108-AA02-DFA0A04FC94B}">
              <ma14:wrappingTextBoxFlag xmlns:ma14="http://schemas.microsoft.com/office/mac/drawingml/2011/main" val="1"/>
            </a:ext>
          </a:extLst>
        </p:spPr>
        <p:txBody>
          <a:bodyPr/>
          <a:lstStyle>
            <a:lvl1pPr>
              <a:defRPr sz="1800"/>
            </a:lvl1pPr>
          </a:lstStyle>
          <a:p>
            <a:pPr/>
            <a:fld id="{86CB4B4D-7CA3-9044-876B-883B54F8677D}" type="slidenum"/>
          </a:p>
        </p:txBody>
      </p:sp>
      <p:sp>
        <p:nvSpPr>
          <p:cNvPr id="255" name="CoPilot?"/>
          <p:cNvSpPr txBox="1"/>
          <p:nvPr/>
        </p:nvSpPr>
        <p:spPr>
          <a:xfrm>
            <a:off x="10370375" y="1300876"/>
            <a:ext cx="3643250" cy="108312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6600">
                <a:latin typeface="Helvetica Neue Thin"/>
                <a:ea typeface="Helvetica Neue Thin"/>
                <a:cs typeface="Helvetica Neue Thin"/>
                <a:sym typeface="Helvetica Neue Thin"/>
              </a:defRPr>
            </a:lvl1pPr>
          </a:lstStyle>
          <a:p>
            <a:pPr/>
            <a:r>
              <a:t>CoPilot?</a:t>
            </a:r>
          </a:p>
        </p:txBody>
      </p:sp>
      <p:sp>
        <p:nvSpPr>
          <p:cNvPr id="256" name="DEMO TIME"/>
          <p:cNvSpPr txBox="1"/>
          <p:nvPr/>
        </p:nvSpPr>
        <p:spPr>
          <a:xfrm>
            <a:off x="10937822" y="929868"/>
            <a:ext cx="2514703" cy="31414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1200" sz="1600">
                <a:latin typeface="Helvetica Neue Thin"/>
                <a:ea typeface="Helvetica Neue Thin"/>
                <a:cs typeface="Helvetica Neue Thin"/>
                <a:sym typeface="Helvetica Neue Thin"/>
              </a:defRPr>
            </a:lvl1pPr>
          </a:lstStyle>
          <a:p>
            <a:pPr/>
            <a:r>
              <a:t>DEMO TIME</a:t>
            </a:r>
          </a:p>
        </p:txBody>
      </p:sp>
      <p:grpSp>
        <p:nvGrpSpPr>
          <p:cNvPr id="271" name="Group"/>
          <p:cNvGrpSpPr/>
          <p:nvPr/>
        </p:nvGrpSpPr>
        <p:grpSpPr>
          <a:xfrm>
            <a:off x="2677018" y="2635606"/>
            <a:ext cx="19029965" cy="10350508"/>
            <a:chOff x="0" y="0"/>
            <a:chExt cx="19029964" cy="10350507"/>
          </a:xfrm>
        </p:grpSpPr>
        <p:sp>
          <p:nvSpPr>
            <p:cNvPr id="257" name="Shape"/>
            <p:cNvSpPr/>
            <p:nvPr/>
          </p:nvSpPr>
          <p:spPr>
            <a:xfrm>
              <a:off x="0" y="9950830"/>
              <a:ext cx="9585463" cy="399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862"/>
                  </a:moveTo>
                  <a:cubicBezTo>
                    <a:pt x="0" y="12738"/>
                    <a:pt x="732" y="21600"/>
                    <a:pt x="1904" y="21600"/>
                  </a:cubicBezTo>
                  <a:cubicBezTo>
                    <a:pt x="3075" y="21600"/>
                    <a:pt x="21600" y="21600"/>
                    <a:pt x="21600" y="21600"/>
                  </a:cubicBezTo>
                  <a:cubicBezTo>
                    <a:pt x="21600" y="0"/>
                    <a:pt x="21600" y="0"/>
                    <a:pt x="21600" y="0"/>
                  </a:cubicBezTo>
                  <a:cubicBezTo>
                    <a:pt x="0" y="0"/>
                    <a:pt x="0" y="0"/>
                    <a:pt x="0" y="0"/>
                  </a:cubicBezTo>
                  <a:lnTo>
                    <a:pt x="0" y="8862"/>
                  </a:lnTo>
                  <a:close/>
                </a:path>
              </a:pathLst>
            </a:custGeom>
            <a:solidFill>
              <a:srgbClr val="B3B4B5"/>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58" name="Shape"/>
            <p:cNvSpPr/>
            <p:nvPr/>
          </p:nvSpPr>
          <p:spPr>
            <a:xfrm>
              <a:off x="9444497" y="9950830"/>
              <a:ext cx="9585463" cy="399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8862"/>
                  </a:moveTo>
                  <a:cubicBezTo>
                    <a:pt x="21600" y="12738"/>
                    <a:pt x="20867" y="21600"/>
                    <a:pt x="19694" y="21600"/>
                  </a:cubicBezTo>
                  <a:cubicBezTo>
                    <a:pt x="18521" y="21600"/>
                    <a:pt x="0" y="21600"/>
                    <a:pt x="0" y="21600"/>
                  </a:cubicBezTo>
                  <a:cubicBezTo>
                    <a:pt x="0" y="0"/>
                    <a:pt x="0" y="0"/>
                    <a:pt x="0" y="0"/>
                  </a:cubicBezTo>
                  <a:cubicBezTo>
                    <a:pt x="21600" y="0"/>
                    <a:pt x="21600" y="0"/>
                    <a:pt x="21600" y="0"/>
                  </a:cubicBezTo>
                  <a:lnTo>
                    <a:pt x="21600" y="8862"/>
                  </a:lnTo>
                  <a:close/>
                </a:path>
              </a:pathLst>
            </a:custGeom>
            <a:solidFill>
              <a:srgbClr val="B3B4B5"/>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59" name="Shape"/>
            <p:cNvSpPr/>
            <p:nvPr/>
          </p:nvSpPr>
          <p:spPr>
            <a:xfrm>
              <a:off x="1875884" y="-1"/>
              <a:ext cx="15419151" cy="9981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17" y="0"/>
                  </a:moveTo>
                  <a:cubicBezTo>
                    <a:pt x="683" y="0"/>
                    <a:pt x="683" y="0"/>
                    <a:pt x="683" y="0"/>
                  </a:cubicBezTo>
                  <a:cubicBezTo>
                    <a:pt x="304" y="0"/>
                    <a:pt x="0" y="444"/>
                    <a:pt x="0" y="998"/>
                  </a:cubicBezTo>
                  <a:cubicBezTo>
                    <a:pt x="0" y="4834"/>
                    <a:pt x="0" y="4834"/>
                    <a:pt x="0" y="4834"/>
                  </a:cubicBezTo>
                  <a:cubicBezTo>
                    <a:pt x="0" y="20602"/>
                    <a:pt x="0" y="20602"/>
                    <a:pt x="0" y="20602"/>
                  </a:cubicBezTo>
                  <a:cubicBezTo>
                    <a:pt x="0" y="21156"/>
                    <a:pt x="304" y="21600"/>
                    <a:pt x="683" y="21600"/>
                  </a:cubicBezTo>
                  <a:cubicBezTo>
                    <a:pt x="20917" y="21600"/>
                    <a:pt x="20917" y="21600"/>
                    <a:pt x="20917" y="21600"/>
                  </a:cubicBezTo>
                  <a:cubicBezTo>
                    <a:pt x="21296" y="21600"/>
                    <a:pt x="21600" y="21156"/>
                    <a:pt x="21600" y="20602"/>
                  </a:cubicBezTo>
                  <a:cubicBezTo>
                    <a:pt x="21600" y="998"/>
                    <a:pt x="21600" y="998"/>
                    <a:pt x="21600" y="998"/>
                  </a:cubicBezTo>
                  <a:cubicBezTo>
                    <a:pt x="21600" y="444"/>
                    <a:pt x="21296" y="0"/>
                    <a:pt x="20917" y="0"/>
                  </a:cubicBezTo>
                  <a:close/>
                </a:path>
              </a:pathLst>
            </a:custGeom>
            <a:solidFill>
              <a:srgbClr val="D2D3D5"/>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60" name="Shape"/>
            <p:cNvSpPr/>
            <p:nvPr/>
          </p:nvSpPr>
          <p:spPr>
            <a:xfrm>
              <a:off x="1930105" y="51237"/>
              <a:ext cx="15321563" cy="98790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1" y="21600"/>
                  </a:moveTo>
                  <a:cubicBezTo>
                    <a:pt x="275" y="21600"/>
                    <a:pt x="0" y="21197"/>
                    <a:pt x="0" y="20704"/>
                  </a:cubicBezTo>
                  <a:cubicBezTo>
                    <a:pt x="0" y="896"/>
                    <a:pt x="0" y="896"/>
                    <a:pt x="0" y="896"/>
                  </a:cubicBezTo>
                  <a:cubicBezTo>
                    <a:pt x="0" y="403"/>
                    <a:pt x="275" y="0"/>
                    <a:pt x="611" y="0"/>
                  </a:cubicBezTo>
                  <a:cubicBezTo>
                    <a:pt x="20974" y="0"/>
                    <a:pt x="20974" y="0"/>
                    <a:pt x="20974" y="0"/>
                  </a:cubicBezTo>
                  <a:cubicBezTo>
                    <a:pt x="21325" y="0"/>
                    <a:pt x="21600" y="403"/>
                    <a:pt x="21600" y="896"/>
                  </a:cubicBezTo>
                  <a:cubicBezTo>
                    <a:pt x="21600" y="20704"/>
                    <a:pt x="21600" y="20704"/>
                    <a:pt x="21600" y="20704"/>
                  </a:cubicBezTo>
                  <a:cubicBezTo>
                    <a:pt x="21600" y="21197"/>
                    <a:pt x="21325" y="21600"/>
                    <a:pt x="20974" y="21600"/>
                  </a:cubicBezTo>
                  <a:lnTo>
                    <a:pt x="611" y="21600"/>
                  </a:lnTo>
                  <a:close/>
                </a:path>
              </a:pathLst>
            </a:custGeom>
            <a:solidFill>
              <a:srgbClr val="181818"/>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61" name="Shape"/>
            <p:cNvSpPr/>
            <p:nvPr/>
          </p:nvSpPr>
          <p:spPr>
            <a:xfrm>
              <a:off x="1930105" y="9510168"/>
              <a:ext cx="15321563" cy="4201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524" y="3161"/>
                    <a:pt x="21432" y="4741"/>
                    <a:pt x="21325" y="4741"/>
                  </a:cubicBezTo>
                  <a:cubicBezTo>
                    <a:pt x="275" y="4741"/>
                    <a:pt x="275" y="4741"/>
                    <a:pt x="275" y="4741"/>
                  </a:cubicBezTo>
                  <a:cubicBezTo>
                    <a:pt x="153" y="4741"/>
                    <a:pt x="61" y="3161"/>
                    <a:pt x="0" y="0"/>
                  </a:cubicBezTo>
                  <a:cubicBezTo>
                    <a:pt x="0" y="527"/>
                    <a:pt x="0" y="527"/>
                    <a:pt x="0" y="527"/>
                  </a:cubicBezTo>
                  <a:cubicBezTo>
                    <a:pt x="0" y="12117"/>
                    <a:pt x="275" y="21600"/>
                    <a:pt x="611" y="21600"/>
                  </a:cubicBezTo>
                  <a:cubicBezTo>
                    <a:pt x="20974" y="21600"/>
                    <a:pt x="20974" y="21600"/>
                    <a:pt x="20974" y="21600"/>
                  </a:cubicBezTo>
                  <a:cubicBezTo>
                    <a:pt x="21325" y="21600"/>
                    <a:pt x="21600" y="12117"/>
                    <a:pt x="21600" y="527"/>
                  </a:cubicBezTo>
                  <a:lnTo>
                    <a:pt x="21600" y="0"/>
                  </a:lnTo>
                  <a:close/>
                </a:path>
              </a:pathLst>
            </a:custGeom>
            <a:solidFill>
              <a:srgbClr val="0C0D11"/>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62" name="Rectangle"/>
            <p:cNvSpPr/>
            <p:nvPr/>
          </p:nvSpPr>
          <p:spPr>
            <a:xfrm>
              <a:off x="0" y="9786862"/>
              <a:ext cx="19029965" cy="327936"/>
            </a:xfrm>
            <a:prstGeom prst="rect">
              <a:avLst/>
            </a:prstGeom>
            <a:solidFill>
              <a:srgbClr val="D2D6D7"/>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63" name="Shape"/>
            <p:cNvSpPr/>
            <p:nvPr/>
          </p:nvSpPr>
          <p:spPr>
            <a:xfrm>
              <a:off x="8143302" y="9786862"/>
              <a:ext cx="2732509" cy="1844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71" y="12000"/>
                    <a:pt x="943" y="21600"/>
                    <a:pt x="1886" y="21600"/>
                  </a:cubicBezTo>
                  <a:cubicBezTo>
                    <a:pt x="19714" y="21600"/>
                    <a:pt x="19714" y="21600"/>
                    <a:pt x="19714" y="21600"/>
                  </a:cubicBezTo>
                  <a:cubicBezTo>
                    <a:pt x="20657" y="21600"/>
                    <a:pt x="21429" y="12000"/>
                    <a:pt x="21600" y="0"/>
                  </a:cubicBezTo>
                  <a:lnTo>
                    <a:pt x="0" y="0"/>
                  </a:lnTo>
                  <a:close/>
                </a:path>
              </a:pathLst>
            </a:custGeom>
            <a:solidFill>
              <a:srgbClr val="B3B4B5"/>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64" name="Rectangle"/>
            <p:cNvSpPr/>
            <p:nvPr/>
          </p:nvSpPr>
          <p:spPr>
            <a:xfrm>
              <a:off x="2439735" y="676369"/>
              <a:ext cx="14302296" cy="8536608"/>
            </a:xfrm>
            <a:prstGeom prst="rect">
              <a:avLst/>
            </a:prstGeom>
            <a:solidFill>
              <a:srgbClr val="0C0D11"/>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65" name="Rectangle"/>
            <p:cNvSpPr/>
            <p:nvPr/>
          </p:nvSpPr>
          <p:spPr>
            <a:xfrm>
              <a:off x="2483108" y="727606"/>
              <a:ext cx="14204703" cy="8444373"/>
            </a:xfrm>
            <a:prstGeom prst="rect">
              <a:avLst/>
            </a:prstGeom>
            <a:solidFill>
              <a:srgbClr val="C6C6C6"/>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66" name="Oval"/>
            <p:cNvSpPr/>
            <p:nvPr/>
          </p:nvSpPr>
          <p:spPr>
            <a:xfrm>
              <a:off x="9498716" y="317685"/>
              <a:ext cx="162652" cy="153723"/>
            </a:xfrm>
            <a:prstGeom prst="ellipse">
              <a:avLst/>
            </a:prstGeom>
            <a:solidFill>
              <a:srgbClr val="2C2C2C"/>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67" name="Oval"/>
            <p:cNvSpPr/>
            <p:nvPr/>
          </p:nvSpPr>
          <p:spPr>
            <a:xfrm>
              <a:off x="9498716" y="307440"/>
              <a:ext cx="162652" cy="143473"/>
            </a:xfrm>
            <a:prstGeom prst="ellipse">
              <a:avLst/>
            </a:prstGeom>
            <a:solidFill>
              <a:srgbClr val="0A0A0A"/>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68" name="Circle"/>
            <p:cNvSpPr/>
            <p:nvPr/>
          </p:nvSpPr>
          <p:spPr>
            <a:xfrm>
              <a:off x="9531243" y="327937"/>
              <a:ext cx="97594" cy="102481"/>
            </a:xfrm>
            <a:prstGeom prst="ellipse">
              <a:avLst/>
            </a:prstGeom>
            <a:solidFill>
              <a:srgbClr val="000000"/>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69" name="Circle"/>
            <p:cNvSpPr/>
            <p:nvPr/>
          </p:nvSpPr>
          <p:spPr>
            <a:xfrm>
              <a:off x="9552929" y="358677"/>
              <a:ext cx="54218" cy="51242"/>
            </a:xfrm>
            <a:prstGeom prst="ellipse">
              <a:avLst/>
            </a:prstGeom>
            <a:solidFill>
              <a:srgbClr val="2C99B4"/>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sp>
          <p:nvSpPr>
            <p:cNvPr id="270" name="Shape"/>
            <p:cNvSpPr/>
            <p:nvPr/>
          </p:nvSpPr>
          <p:spPr>
            <a:xfrm>
              <a:off x="9558635" y="359139"/>
              <a:ext cx="42811" cy="40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lnTo>
                    <a:pt x="21600" y="21600"/>
                  </a:lnTo>
                  <a:lnTo>
                    <a:pt x="0" y="10800"/>
                  </a:lnTo>
                  <a:lnTo>
                    <a:pt x="21600" y="0"/>
                  </a:lnTo>
                  <a:lnTo>
                    <a:pt x="21600" y="10800"/>
                  </a:lnTo>
                  <a:close/>
                </a:path>
              </a:pathLst>
            </a:custGeom>
            <a:solidFill>
              <a:srgbClr val="FFFFFF"/>
            </a:solidFill>
            <a:ln w="12700" cap="flat">
              <a:noFill/>
              <a:miter lim="400000"/>
            </a:ln>
            <a:effectLst/>
          </p:spPr>
          <p:txBody>
            <a:bodyPr wrap="square" lIns="45719" tIns="45719" rIns="45719" bIns="45719" numCol="1" anchor="t">
              <a:noAutofit/>
            </a:bodyPr>
            <a:lstStyle/>
            <a:p>
              <a:pPr defTabSz="1828433">
                <a:lnSpc>
                  <a:spcPct val="100000"/>
                </a:lnSpc>
                <a:spcBef>
                  <a:spcPts val="0"/>
                </a:spcBef>
                <a:defRPr sz="3400">
                  <a:solidFill>
                    <a:srgbClr val="7F7F7F"/>
                  </a:solidFill>
                  <a:latin typeface="Helvetica"/>
                  <a:ea typeface="Helvetica"/>
                  <a:cs typeface="Helvetica"/>
                  <a:sym typeface="Helvetica"/>
                </a:defRPr>
              </a:pPr>
            </a:p>
          </p:txBody>
        </p:sp>
      </p:grpSp>
      <p:pic>
        <p:nvPicPr>
          <p:cNvPr id="272" name="hero-lg-6a98e47708e8.mp4" descr="hero-lg-6a98e47708e8.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665936" y="3278861"/>
            <a:ext cx="14749930" cy="8686858"/>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34" fill="hold"/>
                                        <p:tgtEl>
                                          <p:spTgt spid="27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72"/>
                </p:tgtEl>
              </p:cMediaNode>
            </p:video>
            <p:seq concurrent="1" prevAc="none" nextAc="seek">
              <p:cTn id="8" evtFilter="cancelBubble" nodeType="interactiveSeq" restart="whenNotActive" fill="hold">
                <p:stCondLst>
                  <p:cond delay="0" evt="onClick">
                    <p:tgtEl>
                      <p:spTgt spid="27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72"/>
                                        </p:tgtEl>
                                      </p:cBhvr>
                                    </p:cmd>
                                  </p:childTnLst>
                                </p:cTn>
                              </p:par>
                            </p:childTnLst>
                          </p:cTn>
                        </p:par>
                      </p:childTnLst>
                    </p:cTn>
                  </p:par>
                </p:childTnLst>
              </p:cTn>
              <p:nextCondLst>
                <p:cond delay="0" evt="onClick">
                  <p:tgtEl>
                    <p:spTgt spid="27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lide Number"/>
          <p:cNvSpPr txBox="1"/>
          <p:nvPr>
            <p:ph type="sldNum" sz="quarter" idx="2"/>
          </p:nvPr>
        </p:nvSpPr>
        <p:spPr>
          <a:xfrm>
            <a:off x="22305482" y="697105"/>
            <a:ext cx="322681" cy="462245"/>
          </a:xfrm>
          <a:prstGeom prst="rect">
            <a:avLst/>
          </a:prstGeom>
          <a:extLst>
            <a:ext uri="{C572A759-6A51-4108-AA02-DFA0A04FC94B}">
              <ma14:wrappingTextBoxFlag xmlns:ma14="http://schemas.microsoft.com/office/mac/drawingml/2011/main" val="1"/>
            </a:ext>
          </a:extLst>
        </p:spPr>
        <p:txBody>
          <a:bodyPr/>
          <a:lstStyle>
            <a:lvl1pPr>
              <a:defRPr sz="1800"/>
            </a:lvl1pPr>
          </a:lstStyle>
          <a:p>
            <a:pPr/>
            <a:fld id="{86CB4B4D-7CA3-9044-876B-883B54F8677D}" type="slidenum"/>
          </a:p>
        </p:txBody>
      </p:sp>
      <p:sp>
        <p:nvSpPr>
          <p:cNvPr id="275" name="Line"/>
          <p:cNvSpPr/>
          <p:nvPr/>
        </p:nvSpPr>
        <p:spPr>
          <a:xfrm flipH="1">
            <a:off x="8132233" y="1348110"/>
            <a:ext cx="1" cy="11059543"/>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sp>
        <p:nvSpPr>
          <p:cNvPr id="276" name="Line"/>
          <p:cNvSpPr/>
          <p:nvPr/>
        </p:nvSpPr>
        <p:spPr>
          <a:xfrm flipH="1">
            <a:off x="16273670" y="1348110"/>
            <a:ext cx="1" cy="11059543"/>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sp>
        <p:nvSpPr>
          <p:cNvPr id="277" name="Line"/>
          <p:cNvSpPr/>
          <p:nvPr/>
        </p:nvSpPr>
        <p:spPr>
          <a:xfrm>
            <a:off x="-279894" y="6858000"/>
            <a:ext cx="24664946" cy="0"/>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sp>
        <p:nvSpPr>
          <p:cNvPr id="278" name="IDE…"/>
          <p:cNvSpPr txBox="1"/>
          <p:nvPr/>
        </p:nvSpPr>
        <p:spPr>
          <a:xfrm>
            <a:off x="2393043" y="3954019"/>
            <a:ext cx="3348635"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IDE</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INTEGRATION</a:t>
            </a:r>
          </a:p>
        </p:txBody>
      </p:sp>
      <p:sp>
        <p:nvSpPr>
          <p:cNvPr id="279" name="DOKUMENTATIONS…"/>
          <p:cNvSpPr txBox="1"/>
          <p:nvPr/>
        </p:nvSpPr>
        <p:spPr>
          <a:xfrm>
            <a:off x="9910818" y="3954019"/>
            <a:ext cx="4664965"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DOKUMENTATIONS</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VORSCHLÄGE</a:t>
            </a:r>
          </a:p>
        </p:txBody>
      </p:sp>
      <p:sp>
        <p:nvSpPr>
          <p:cNvPr id="280" name="MULTI-LANGUAGE…"/>
          <p:cNvSpPr txBox="1"/>
          <p:nvPr/>
        </p:nvSpPr>
        <p:spPr>
          <a:xfrm>
            <a:off x="18106011" y="3954019"/>
            <a:ext cx="4482898"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MULTI-LANGUAGE</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SUPPORT</a:t>
            </a:r>
          </a:p>
        </p:txBody>
      </p:sp>
      <p:sp>
        <p:nvSpPr>
          <p:cNvPr id="281" name="TEST…"/>
          <p:cNvSpPr txBox="1"/>
          <p:nvPr/>
        </p:nvSpPr>
        <p:spPr>
          <a:xfrm>
            <a:off x="2251006" y="9699825"/>
            <a:ext cx="3632709" cy="10702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TEST</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GENERIERUNG</a:t>
            </a:r>
          </a:p>
        </p:txBody>
      </p:sp>
      <p:sp>
        <p:nvSpPr>
          <p:cNvPr id="282" name="MULTI-LINE…"/>
          <p:cNvSpPr txBox="1"/>
          <p:nvPr/>
        </p:nvSpPr>
        <p:spPr>
          <a:xfrm>
            <a:off x="9866419" y="9699825"/>
            <a:ext cx="4753763" cy="10702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MULTI-LINE</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CODEVERSCHLÄGE</a:t>
            </a:r>
          </a:p>
        </p:txBody>
      </p:sp>
      <p:sp>
        <p:nvSpPr>
          <p:cNvPr id="283" name="COOPERATIVES…"/>
          <p:cNvSpPr txBox="1"/>
          <p:nvPr/>
        </p:nvSpPr>
        <p:spPr>
          <a:xfrm>
            <a:off x="18299966" y="9699825"/>
            <a:ext cx="4094989" cy="10702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COOPERATIVES </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ARBEITEN</a:t>
            </a:r>
          </a:p>
        </p:txBody>
      </p:sp>
      <p:pic>
        <p:nvPicPr>
          <p:cNvPr id="284" name="pasted-movie.png" descr="pasted-movie.png"/>
          <p:cNvPicPr>
            <a:picLocks noChangeAspect="1"/>
          </p:cNvPicPr>
          <p:nvPr/>
        </p:nvPicPr>
        <p:blipFill>
          <a:blip r:embed="rId3">
            <a:extLst/>
          </a:blip>
          <a:stretch>
            <a:fillRect/>
          </a:stretch>
        </p:blipFill>
        <p:spPr>
          <a:xfrm>
            <a:off x="3299010" y="2156343"/>
            <a:ext cx="1536701" cy="1460501"/>
          </a:xfrm>
          <a:prstGeom prst="rect">
            <a:avLst/>
          </a:prstGeom>
          <a:ln w="12700">
            <a:miter lim="400000"/>
          </a:ln>
        </p:spPr>
      </p:pic>
      <p:pic>
        <p:nvPicPr>
          <p:cNvPr id="285" name="pasted-movie.png" descr="pasted-movie.png"/>
          <p:cNvPicPr>
            <a:picLocks noChangeAspect="1"/>
          </p:cNvPicPr>
          <p:nvPr/>
        </p:nvPicPr>
        <p:blipFill>
          <a:blip r:embed="rId4">
            <a:extLst/>
          </a:blip>
          <a:stretch>
            <a:fillRect/>
          </a:stretch>
        </p:blipFill>
        <p:spPr>
          <a:xfrm>
            <a:off x="11428756" y="2149993"/>
            <a:ext cx="1854201" cy="1473201"/>
          </a:xfrm>
          <a:prstGeom prst="rect">
            <a:avLst/>
          </a:prstGeom>
          <a:ln w="12700">
            <a:miter lim="400000"/>
          </a:ln>
        </p:spPr>
      </p:pic>
      <p:pic>
        <p:nvPicPr>
          <p:cNvPr id="286" name="pasted-movie.png" descr="pasted-movie.png"/>
          <p:cNvPicPr>
            <a:picLocks noChangeAspect="1"/>
          </p:cNvPicPr>
          <p:nvPr/>
        </p:nvPicPr>
        <p:blipFill>
          <a:blip r:embed="rId5">
            <a:extLst/>
          </a:blip>
          <a:stretch>
            <a:fillRect/>
          </a:stretch>
        </p:blipFill>
        <p:spPr>
          <a:xfrm>
            <a:off x="19707815" y="2251593"/>
            <a:ext cx="1206501" cy="1270001"/>
          </a:xfrm>
          <a:prstGeom prst="rect">
            <a:avLst/>
          </a:prstGeom>
          <a:ln w="12700">
            <a:miter lim="400000"/>
          </a:ln>
        </p:spPr>
      </p:pic>
      <p:pic>
        <p:nvPicPr>
          <p:cNvPr id="287" name="pasted-movie.png" descr="pasted-movie.png"/>
          <p:cNvPicPr>
            <a:picLocks noChangeAspect="1"/>
          </p:cNvPicPr>
          <p:nvPr/>
        </p:nvPicPr>
        <p:blipFill>
          <a:blip r:embed="rId6">
            <a:extLst/>
          </a:blip>
          <a:stretch>
            <a:fillRect/>
          </a:stretch>
        </p:blipFill>
        <p:spPr>
          <a:xfrm>
            <a:off x="19579110" y="7818940"/>
            <a:ext cx="1536701" cy="1562101"/>
          </a:xfrm>
          <a:prstGeom prst="rect">
            <a:avLst/>
          </a:prstGeom>
          <a:ln w="12700">
            <a:miter lim="400000"/>
          </a:ln>
        </p:spPr>
      </p:pic>
      <p:pic>
        <p:nvPicPr>
          <p:cNvPr id="288" name="pasted-movie.png" descr="pasted-movie.png"/>
          <p:cNvPicPr>
            <a:picLocks noChangeAspect="1"/>
          </p:cNvPicPr>
          <p:nvPr/>
        </p:nvPicPr>
        <p:blipFill>
          <a:blip r:embed="rId7">
            <a:extLst/>
          </a:blip>
          <a:stretch>
            <a:fillRect/>
          </a:stretch>
        </p:blipFill>
        <p:spPr>
          <a:xfrm>
            <a:off x="11672830" y="8041190"/>
            <a:ext cx="1295401" cy="1117601"/>
          </a:xfrm>
          <a:prstGeom prst="rect">
            <a:avLst/>
          </a:prstGeom>
          <a:ln w="12700">
            <a:miter lim="400000"/>
          </a:ln>
        </p:spPr>
      </p:pic>
      <p:pic>
        <p:nvPicPr>
          <p:cNvPr id="289" name="pasted-movie.png" descr="pasted-movie.png"/>
          <p:cNvPicPr>
            <a:picLocks noChangeAspect="1"/>
          </p:cNvPicPr>
          <p:nvPr/>
        </p:nvPicPr>
        <p:blipFill>
          <a:blip r:embed="rId8">
            <a:extLst/>
          </a:blip>
          <a:stretch>
            <a:fillRect/>
          </a:stretch>
        </p:blipFill>
        <p:spPr>
          <a:xfrm>
            <a:off x="3241860" y="7780840"/>
            <a:ext cx="1651001" cy="16383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lide Number"/>
          <p:cNvSpPr txBox="1"/>
          <p:nvPr>
            <p:ph type="sldNum" sz="quarter" idx="2"/>
          </p:nvPr>
        </p:nvSpPr>
        <p:spPr>
          <a:xfrm>
            <a:off x="22305482" y="697105"/>
            <a:ext cx="322681" cy="462245"/>
          </a:xfrm>
          <a:prstGeom prst="rect">
            <a:avLst/>
          </a:prstGeom>
          <a:extLst>
            <a:ext uri="{C572A759-6A51-4108-AA02-DFA0A04FC94B}">
              <ma14:wrappingTextBoxFlag xmlns:ma14="http://schemas.microsoft.com/office/mac/drawingml/2011/main" val="1"/>
            </a:ext>
          </a:extLst>
        </p:spPr>
        <p:txBody>
          <a:bodyPr/>
          <a:lstStyle>
            <a:lvl1pPr>
              <a:defRPr sz="1800"/>
            </a:lvl1pPr>
          </a:lstStyle>
          <a:p>
            <a:pPr/>
            <a:fld id="{86CB4B4D-7CA3-9044-876B-883B54F8677D}" type="slidenum"/>
          </a:p>
        </p:txBody>
      </p:sp>
      <p:sp>
        <p:nvSpPr>
          <p:cNvPr id="294" name="Line"/>
          <p:cNvSpPr/>
          <p:nvPr/>
        </p:nvSpPr>
        <p:spPr>
          <a:xfrm flipH="1">
            <a:off x="12192000" y="3730911"/>
            <a:ext cx="1" cy="9650735"/>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sp>
        <p:nvSpPr>
          <p:cNvPr id="295" name="Line"/>
          <p:cNvSpPr/>
          <p:nvPr/>
        </p:nvSpPr>
        <p:spPr>
          <a:xfrm>
            <a:off x="-433036" y="3174465"/>
            <a:ext cx="24664947" cy="1"/>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sp>
        <p:nvSpPr>
          <p:cNvPr id="296" name="Line"/>
          <p:cNvSpPr/>
          <p:nvPr/>
        </p:nvSpPr>
        <p:spPr>
          <a:xfrm>
            <a:off x="1680922" y="8741206"/>
            <a:ext cx="20230658" cy="1"/>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pic>
        <p:nvPicPr>
          <p:cNvPr id="297" name="nicht-gleich2.png" descr="nicht-gleich2.png"/>
          <p:cNvPicPr>
            <a:picLocks noChangeAspect="1"/>
          </p:cNvPicPr>
          <p:nvPr/>
        </p:nvPicPr>
        <p:blipFill>
          <a:blip r:embed="rId3">
            <a:extLst/>
          </a:blip>
          <a:stretch>
            <a:fillRect/>
          </a:stretch>
        </p:blipFill>
        <p:spPr>
          <a:xfrm>
            <a:off x="5448366" y="4556909"/>
            <a:ext cx="1295401" cy="1295401"/>
          </a:xfrm>
          <a:prstGeom prst="rect">
            <a:avLst/>
          </a:prstGeom>
          <a:ln w="12700">
            <a:miter lim="400000"/>
          </a:ln>
        </p:spPr>
      </p:pic>
      <p:pic>
        <p:nvPicPr>
          <p:cNvPr id="298" name="datenbank.png" descr="datenbank.png"/>
          <p:cNvPicPr>
            <a:picLocks noChangeAspect="1"/>
          </p:cNvPicPr>
          <p:nvPr/>
        </p:nvPicPr>
        <p:blipFill>
          <a:blip r:embed="rId4">
            <a:extLst/>
          </a:blip>
          <a:stretch>
            <a:fillRect/>
          </a:stretch>
        </p:blipFill>
        <p:spPr>
          <a:xfrm>
            <a:off x="17644572" y="4556909"/>
            <a:ext cx="1295401" cy="1295401"/>
          </a:xfrm>
          <a:prstGeom prst="rect">
            <a:avLst/>
          </a:prstGeom>
          <a:ln w="12700">
            <a:miter lim="400000"/>
          </a:ln>
        </p:spPr>
      </p:pic>
      <p:pic>
        <p:nvPicPr>
          <p:cNvPr id="299" name="menschliches-gehirn.png" descr="menschliches-gehirn.png"/>
          <p:cNvPicPr>
            <a:picLocks noChangeAspect="1"/>
          </p:cNvPicPr>
          <p:nvPr/>
        </p:nvPicPr>
        <p:blipFill>
          <a:blip r:embed="rId5">
            <a:extLst/>
          </a:blip>
          <a:stretch>
            <a:fillRect/>
          </a:stretch>
        </p:blipFill>
        <p:spPr>
          <a:xfrm>
            <a:off x="5448366" y="9741598"/>
            <a:ext cx="1295401" cy="1295401"/>
          </a:xfrm>
          <a:prstGeom prst="rect">
            <a:avLst/>
          </a:prstGeom>
          <a:ln w="12700">
            <a:miter lim="400000"/>
          </a:ln>
        </p:spPr>
      </p:pic>
      <p:pic>
        <p:nvPicPr>
          <p:cNvPr id="300" name="benutzer.png" descr="benutzer.png"/>
          <p:cNvPicPr>
            <a:picLocks noChangeAspect="1"/>
          </p:cNvPicPr>
          <p:nvPr/>
        </p:nvPicPr>
        <p:blipFill>
          <a:blip r:embed="rId6">
            <a:extLst/>
          </a:blip>
          <a:stretch>
            <a:fillRect/>
          </a:stretch>
        </p:blipFill>
        <p:spPr>
          <a:xfrm>
            <a:off x="17644572" y="9741598"/>
            <a:ext cx="1295401" cy="1295401"/>
          </a:xfrm>
          <a:prstGeom prst="rect">
            <a:avLst/>
          </a:prstGeom>
          <a:ln w="12700">
            <a:miter lim="400000"/>
          </a:ln>
        </p:spPr>
      </p:pic>
      <p:sp>
        <p:nvSpPr>
          <p:cNvPr id="301" name="VERSCHIEDENE…"/>
          <p:cNvSpPr txBox="1"/>
          <p:nvPr/>
        </p:nvSpPr>
        <p:spPr>
          <a:xfrm>
            <a:off x="4137472" y="6354263"/>
            <a:ext cx="3917189"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VERSCHIEDENE</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ANSÄTZE</a:t>
            </a:r>
          </a:p>
        </p:txBody>
      </p:sp>
      <p:sp>
        <p:nvSpPr>
          <p:cNvPr id="302" name="VERSCHIEDENE MODELLE"/>
          <p:cNvSpPr txBox="1"/>
          <p:nvPr/>
        </p:nvSpPr>
        <p:spPr>
          <a:xfrm>
            <a:off x="2933004" y="11630104"/>
            <a:ext cx="6326125" cy="5749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VERSCHIEDENE MODELLE</a:t>
            </a:r>
          </a:p>
        </p:txBody>
      </p:sp>
      <p:sp>
        <p:nvSpPr>
          <p:cNvPr id="303" name="UNTERSCHIEDLICHE…"/>
          <p:cNvSpPr txBox="1"/>
          <p:nvPr/>
        </p:nvSpPr>
        <p:spPr>
          <a:xfrm>
            <a:off x="15750697" y="6354263"/>
            <a:ext cx="5083151"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UNTERSCHIEDLICHE</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BASIS</a:t>
            </a:r>
          </a:p>
        </p:txBody>
      </p:sp>
      <p:sp>
        <p:nvSpPr>
          <p:cNvPr id="304" name="VERSCHIEDENE…"/>
          <p:cNvSpPr txBox="1"/>
          <p:nvPr/>
        </p:nvSpPr>
        <p:spPr>
          <a:xfrm>
            <a:off x="16333678" y="11630104"/>
            <a:ext cx="3917189" cy="10702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VERSCHIEDENE</a:t>
            </a:r>
          </a:p>
          <a:p>
            <a: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pPr>
            <a:r>
              <a:t>ANSÄTZE</a:t>
            </a:r>
          </a:p>
        </p:txBody>
      </p:sp>
      <p:sp>
        <p:nvSpPr>
          <p:cNvPr id="305" name="VS"/>
          <p:cNvSpPr txBox="1"/>
          <p:nvPr/>
        </p:nvSpPr>
        <p:spPr>
          <a:xfrm>
            <a:off x="11784634" y="1405152"/>
            <a:ext cx="814732" cy="79634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929292"/>
                </a:solidFill>
                <a:latin typeface="Helvetica Neue UltraLight"/>
                <a:ea typeface="Helvetica Neue UltraLight"/>
                <a:cs typeface="Helvetica Neue UltraLight"/>
                <a:sym typeface="Helvetica Neue UltraLight"/>
              </a:defRPr>
            </a:lvl1pPr>
          </a:lstStyle>
          <a:p>
            <a:pPr/>
            <a:r>
              <a:t>VS</a:t>
            </a:r>
          </a:p>
        </p:txBody>
      </p:sp>
      <p:grpSp>
        <p:nvGrpSpPr>
          <p:cNvPr id="308" name="Group"/>
          <p:cNvGrpSpPr/>
          <p:nvPr/>
        </p:nvGrpSpPr>
        <p:grpSpPr>
          <a:xfrm>
            <a:off x="15743217" y="756681"/>
            <a:ext cx="4356050" cy="2093289"/>
            <a:chOff x="0" y="0"/>
            <a:chExt cx="4356048" cy="2093288"/>
          </a:xfrm>
        </p:grpSpPr>
        <p:pic>
          <p:nvPicPr>
            <p:cNvPr id="306" name="pasted-movie.png" descr="pasted-movie.png"/>
            <p:cNvPicPr>
              <a:picLocks noChangeAspect="1"/>
            </p:cNvPicPr>
            <p:nvPr/>
          </p:nvPicPr>
          <p:blipFill>
            <a:blip r:embed="rId7">
              <a:extLst/>
            </a:blip>
            <a:stretch>
              <a:fillRect/>
            </a:stretch>
          </p:blipFill>
          <p:spPr>
            <a:xfrm>
              <a:off x="0" y="0"/>
              <a:ext cx="2093289" cy="2093289"/>
            </a:xfrm>
            <a:prstGeom prst="rect">
              <a:avLst/>
            </a:prstGeom>
            <a:ln w="12700" cap="flat">
              <a:noFill/>
              <a:miter lim="400000"/>
            </a:ln>
            <a:effectLst/>
          </p:spPr>
        </p:pic>
        <p:sp>
          <p:nvSpPr>
            <p:cNvPr id="307" name="TABNINE"/>
            <p:cNvSpPr txBox="1"/>
            <p:nvPr/>
          </p:nvSpPr>
          <p:spPr>
            <a:xfrm>
              <a:off x="2194508" y="759168"/>
              <a:ext cx="2161541" cy="574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TABNINE</a:t>
              </a:r>
            </a:p>
          </p:txBody>
        </p:sp>
      </p:grpSp>
      <p:grpSp>
        <p:nvGrpSpPr>
          <p:cNvPr id="311" name="Group"/>
          <p:cNvGrpSpPr/>
          <p:nvPr/>
        </p:nvGrpSpPr>
        <p:grpSpPr>
          <a:xfrm>
            <a:off x="4476779" y="1022275"/>
            <a:ext cx="4164005" cy="1562101"/>
            <a:chOff x="0" y="0"/>
            <a:chExt cx="4164003" cy="1562100"/>
          </a:xfrm>
        </p:grpSpPr>
        <p:sp>
          <p:nvSpPr>
            <p:cNvPr id="309" name="CoPilot"/>
            <p:cNvSpPr txBox="1"/>
            <p:nvPr/>
          </p:nvSpPr>
          <p:spPr>
            <a:xfrm>
              <a:off x="2317017" y="493574"/>
              <a:ext cx="1846987" cy="574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CoPilot</a:t>
              </a:r>
            </a:p>
          </p:txBody>
        </p:sp>
        <p:pic>
          <p:nvPicPr>
            <p:cNvPr id="310" name="github_grey.png" descr="github_grey.png"/>
            <p:cNvPicPr>
              <a:picLocks noChangeAspect="1"/>
            </p:cNvPicPr>
            <p:nvPr/>
          </p:nvPicPr>
          <p:blipFill>
            <a:blip r:embed="rId8">
              <a:extLst/>
            </a:blip>
            <a:stretch>
              <a:fillRect/>
            </a:stretch>
          </p:blipFill>
          <p:spPr>
            <a:xfrm>
              <a:off x="0" y="0"/>
              <a:ext cx="1924327" cy="1562100"/>
            </a:xfrm>
            <a:prstGeom prst="rect">
              <a:avLst/>
            </a:prstGeom>
            <a:ln w="12700" cap="flat">
              <a:noFill/>
              <a:miter lim="400000"/>
            </a:ln>
            <a:effectLst/>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lide Number"/>
          <p:cNvSpPr txBox="1"/>
          <p:nvPr>
            <p:ph type="sldNum" sz="quarter" idx="2"/>
          </p:nvPr>
        </p:nvSpPr>
        <p:spPr>
          <a:xfrm>
            <a:off x="22305482" y="697105"/>
            <a:ext cx="322681" cy="462245"/>
          </a:xfrm>
          <a:prstGeom prst="rect">
            <a:avLst/>
          </a:prstGeom>
          <a:extLst>
            <a:ext uri="{C572A759-6A51-4108-AA02-DFA0A04FC94B}">
              <ma14:wrappingTextBoxFlag xmlns:ma14="http://schemas.microsoft.com/office/mac/drawingml/2011/main" val="1"/>
            </a:ext>
          </a:extLst>
        </p:spPr>
        <p:txBody>
          <a:bodyPr/>
          <a:lstStyle>
            <a:lvl1pPr>
              <a:defRPr sz="1800"/>
            </a:lvl1pPr>
          </a:lstStyle>
          <a:p>
            <a:pPr/>
            <a:fld id="{86CB4B4D-7CA3-9044-876B-883B54F8677D}" type="slidenum"/>
          </a:p>
        </p:txBody>
      </p:sp>
      <p:sp>
        <p:nvSpPr>
          <p:cNvPr id="316" name="Line"/>
          <p:cNvSpPr/>
          <p:nvPr/>
        </p:nvSpPr>
        <p:spPr>
          <a:xfrm>
            <a:off x="12191999" y="822966"/>
            <a:ext cx="1" cy="1721492"/>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sp>
        <p:nvSpPr>
          <p:cNvPr id="317" name="Line"/>
          <p:cNvSpPr/>
          <p:nvPr/>
        </p:nvSpPr>
        <p:spPr>
          <a:xfrm>
            <a:off x="156099" y="3161106"/>
            <a:ext cx="24664946" cy="1"/>
          </a:xfrm>
          <a:prstGeom prst="line">
            <a:avLst/>
          </a:prstGeom>
          <a:ln w="3175">
            <a:solidFill>
              <a:srgbClr val="5E5E5E"/>
            </a:solidFill>
            <a:miter/>
          </a:ln>
        </p:spPr>
        <p:txBody>
          <a:bodyPr lIns="45719" rIns="45719"/>
          <a:lstStyle/>
          <a:p>
            <a:pPr defTabSz="1828433">
              <a:lnSpc>
                <a:spcPct val="100000"/>
              </a:lnSpc>
              <a:spcBef>
                <a:spcPts val="0"/>
              </a:spcBef>
              <a:defRPr sz="3600">
                <a:solidFill>
                  <a:srgbClr val="7F7F7F"/>
                </a:solidFill>
                <a:latin typeface="Helvetica"/>
                <a:ea typeface="Helvetica"/>
                <a:cs typeface="Helvetica"/>
                <a:sym typeface="Helvetica"/>
              </a:defRPr>
            </a:pPr>
          </a:p>
        </p:txBody>
      </p:sp>
      <p:grpSp>
        <p:nvGrpSpPr>
          <p:cNvPr id="320" name="Group"/>
          <p:cNvGrpSpPr/>
          <p:nvPr/>
        </p:nvGrpSpPr>
        <p:grpSpPr>
          <a:xfrm>
            <a:off x="15743217" y="756681"/>
            <a:ext cx="4356050" cy="2093289"/>
            <a:chOff x="0" y="0"/>
            <a:chExt cx="4356048" cy="2093288"/>
          </a:xfrm>
        </p:grpSpPr>
        <p:pic>
          <p:nvPicPr>
            <p:cNvPr id="318" name="pasted-movie.png" descr="pasted-movie.png"/>
            <p:cNvPicPr>
              <a:picLocks noChangeAspect="1"/>
            </p:cNvPicPr>
            <p:nvPr/>
          </p:nvPicPr>
          <p:blipFill>
            <a:blip r:embed="rId3">
              <a:extLst/>
            </a:blip>
            <a:stretch>
              <a:fillRect/>
            </a:stretch>
          </p:blipFill>
          <p:spPr>
            <a:xfrm>
              <a:off x="0" y="0"/>
              <a:ext cx="2093289" cy="2093289"/>
            </a:xfrm>
            <a:prstGeom prst="rect">
              <a:avLst/>
            </a:prstGeom>
            <a:ln w="12700" cap="flat">
              <a:noFill/>
              <a:miter lim="400000"/>
            </a:ln>
            <a:effectLst/>
          </p:spPr>
        </p:pic>
        <p:sp>
          <p:nvSpPr>
            <p:cNvPr id="319" name="TABNINE"/>
            <p:cNvSpPr txBox="1"/>
            <p:nvPr/>
          </p:nvSpPr>
          <p:spPr>
            <a:xfrm>
              <a:off x="2194508" y="759168"/>
              <a:ext cx="2161541" cy="5749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TABNINE</a:t>
              </a:r>
            </a:p>
          </p:txBody>
        </p:sp>
      </p:grpSp>
      <p:grpSp>
        <p:nvGrpSpPr>
          <p:cNvPr id="323" name="Group"/>
          <p:cNvGrpSpPr/>
          <p:nvPr/>
        </p:nvGrpSpPr>
        <p:grpSpPr>
          <a:xfrm>
            <a:off x="4476779" y="1022275"/>
            <a:ext cx="4164005" cy="1562101"/>
            <a:chOff x="0" y="0"/>
            <a:chExt cx="4164003" cy="1562100"/>
          </a:xfrm>
        </p:grpSpPr>
        <p:sp>
          <p:nvSpPr>
            <p:cNvPr id="321" name="CoPilot"/>
            <p:cNvSpPr txBox="1"/>
            <p:nvPr/>
          </p:nvSpPr>
          <p:spPr>
            <a:xfrm>
              <a:off x="2317017" y="493574"/>
              <a:ext cx="1846987" cy="574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defTabSz="1828433">
                <a:lnSpc>
                  <a:spcPct val="100000"/>
                </a:lnSpc>
                <a:spcBef>
                  <a:spcPts val="0"/>
                </a:spcBef>
                <a:defRPr spc="600" sz="3200">
                  <a:solidFill>
                    <a:srgbClr val="5E5E5E"/>
                  </a:solidFill>
                  <a:latin typeface="Helvetica Neue Thin"/>
                  <a:ea typeface="Helvetica Neue Thin"/>
                  <a:cs typeface="Helvetica Neue Thin"/>
                  <a:sym typeface="Helvetica Neue Thin"/>
                </a:defRPr>
              </a:lvl1pPr>
            </a:lstStyle>
            <a:p>
              <a:pPr/>
              <a:r>
                <a:t>CoPilot</a:t>
              </a:r>
            </a:p>
          </p:txBody>
        </p:sp>
        <p:pic>
          <p:nvPicPr>
            <p:cNvPr id="322" name="github_grey.png" descr="github_grey.png"/>
            <p:cNvPicPr>
              <a:picLocks noChangeAspect="1"/>
            </p:cNvPicPr>
            <p:nvPr/>
          </p:nvPicPr>
          <p:blipFill>
            <a:blip r:embed="rId4">
              <a:extLst/>
            </a:blip>
            <a:stretch>
              <a:fillRect/>
            </a:stretch>
          </p:blipFill>
          <p:spPr>
            <a:xfrm>
              <a:off x="0" y="0"/>
              <a:ext cx="1924327" cy="1562100"/>
            </a:xfrm>
            <a:prstGeom prst="rect">
              <a:avLst/>
            </a:prstGeom>
            <a:ln w="12700" cap="flat">
              <a:noFill/>
              <a:miter lim="400000"/>
            </a:ln>
            <a:effectLst/>
          </p:spPr>
        </p:pic>
      </p:grpSp>
      <p:pic>
        <p:nvPicPr>
          <p:cNvPr id="324" name="pasted-movie.png" descr="pasted-movie.png"/>
          <p:cNvPicPr>
            <a:picLocks noChangeAspect="1"/>
          </p:cNvPicPr>
          <p:nvPr/>
        </p:nvPicPr>
        <p:blipFill>
          <a:blip r:embed="rId5">
            <a:extLst/>
          </a:blip>
          <a:stretch>
            <a:fillRect/>
          </a:stretch>
        </p:blipFill>
        <p:spPr>
          <a:xfrm>
            <a:off x="8287557" y="3849401"/>
            <a:ext cx="10083243" cy="8336982"/>
          </a:xfrm>
          <a:prstGeom prst="rect">
            <a:avLst/>
          </a:prstGeom>
          <a:ln w="12700">
            <a:miter lim="400000"/>
          </a:ln>
        </p:spPr>
      </p:pic>
      <p:pic>
        <p:nvPicPr>
          <p:cNvPr id="325" name="pasted-movie.png" descr="pasted-movie.png"/>
          <p:cNvPicPr>
            <a:picLocks noChangeAspect="1"/>
          </p:cNvPicPr>
          <p:nvPr/>
        </p:nvPicPr>
        <p:blipFill>
          <a:blip r:embed="rId6">
            <a:extLst/>
          </a:blip>
          <a:stretch>
            <a:fillRect/>
          </a:stretch>
        </p:blipFill>
        <p:spPr>
          <a:xfrm>
            <a:off x="4656702" y="7332091"/>
            <a:ext cx="1485901" cy="137160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Word"/>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